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3588" cy="6858000"/>
  <p:notesSz cx="6858000" cy="914400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6" y="-25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4099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4100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 smtClean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pt-BR" altLang="pt-BR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pt-BR" altLang="pt-B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pt-BR" altLang="pt-BR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284C1862-158C-40EF-BA1E-1430157F303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987266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7F4ED6-9FEB-4CF9-82DB-8F28D6D0E356}" type="slidenum">
              <a:rPr lang="pt-BR" altLang="pt-BR"/>
              <a:pPr/>
              <a:t>1</a:t>
            </a:fld>
            <a:endParaRPr lang="pt-BR" altLang="pt-BR"/>
          </a:p>
        </p:txBody>
      </p:sp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98FE3805-6169-428F-BF0C-D767F5A54D3A}" type="slidenum">
              <a:rPr lang="pt-BR" altLang="pt-BR">
                <a:solidFill>
                  <a:srgbClr val="FFFFFF"/>
                </a:solidFill>
                <a:latin typeface="+mn-lt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1</a:t>
            </a:fld>
            <a:endParaRPr lang="pt-BR" altLang="pt-BR">
              <a:solidFill>
                <a:srgbClr val="FFFFFF"/>
              </a:solidFill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6ED20D2-3F36-4A98-9FBB-5701186C927F}" type="slidenum">
              <a:rPr lang="pt-BR" altLang="pt-BR"/>
              <a:pPr/>
              <a:t>10</a:t>
            </a:fld>
            <a:endParaRPr lang="pt-BR" altLang="pt-BR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A1FEB73-50BB-40B9-96F1-88D3A91269DA}" type="slidenum">
              <a:rPr lang="pt-BR" altLang="pt-BR"/>
              <a:pPr/>
              <a:t>11</a:t>
            </a:fld>
            <a:endParaRPr lang="pt-BR" altLang="pt-BR"/>
          </a:p>
        </p:txBody>
      </p:sp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D0DD044-D8EF-4192-AF97-3A11854D6817}" type="slidenum">
              <a:rPr lang="pt-BR" altLang="pt-BR"/>
              <a:pPr/>
              <a:t>12</a:t>
            </a:fld>
            <a:endParaRPr lang="pt-BR" altLang="pt-BR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4195F4A-44AD-4D64-A839-91E1953E23FE}" type="slidenum">
              <a:rPr lang="pt-BR" altLang="pt-BR"/>
              <a:pPr/>
              <a:t>13</a:t>
            </a:fld>
            <a:endParaRPr lang="pt-BR" altLang="pt-BR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756283-5D48-4F62-A3DE-EA9821BD0FD1}" type="slidenum">
              <a:rPr lang="pt-BR" altLang="pt-BR"/>
              <a:pPr/>
              <a:t>2</a:t>
            </a:fld>
            <a:endParaRPr lang="pt-BR" altLang="pt-BR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E17CDF-6B2C-45AF-937D-4C46998EECF6}" type="slidenum">
              <a:rPr lang="pt-BR" altLang="pt-BR"/>
              <a:pPr/>
              <a:t>3</a:t>
            </a:fld>
            <a:endParaRPr lang="pt-BR" altLang="pt-BR"/>
          </a:p>
        </p:txBody>
      </p:sp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22DA053-87DE-48D9-B62E-32FD9F50ED27}" type="slidenum">
              <a:rPr lang="pt-BR" altLang="pt-BR"/>
              <a:pPr/>
              <a:t>4</a:t>
            </a:fld>
            <a:endParaRPr lang="pt-BR" altLang="pt-BR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E19F43F-FF6D-4575-AF87-6738F7197D8D}" type="slidenum">
              <a:rPr lang="pt-BR" altLang="pt-BR"/>
              <a:pPr/>
              <a:t>5</a:t>
            </a:fld>
            <a:endParaRPr lang="pt-BR" altLang="pt-BR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84D6601-6FF4-437F-9BE2-F2AFD2DB0575}" type="slidenum">
              <a:rPr lang="pt-BR" altLang="pt-BR"/>
              <a:pPr/>
              <a:t>6</a:t>
            </a:fld>
            <a:endParaRPr lang="pt-BR" altLang="pt-BR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48106E5-A642-41AB-95A9-2E3939E6DC88}" type="slidenum">
              <a:rPr lang="pt-BR" altLang="pt-BR"/>
              <a:pPr/>
              <a:t>7</a:t>
            </a:fld>
            <a:endParaRPr lang="pt-BR" altLang="pt-BR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6C62045-49AF-4289-A4A7-E1CA34C11CED}" type="slidenum">
              <a:rPr lang="pt-BR" altLang="pt-BR"/>
              <a:pPr/>
              <a:t>8</a:t>
            </a:fld>
            <a:endParaRPr lang="pt-BR" altLang="pt-BR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45C4ADD-6EF7-4B4D-BB0A-7DC6B68AD9DF}" type="slidenum">
              <a:rPr lang="pt-BR" altLang="pt-BR"/>
              <a:pPr/>
              <a:t>9</a:t>
            </a:fld>
            <a:endParaRPr lang="pt-BR" altLang="pt-BR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47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598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3075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0397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904163" y="1550988"/>
            <a:ext cx="2249487" cy="36242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54113" y="1550988"/>
            <a:ext cx="6597650" cy="36242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391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47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598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AFDBE8A-46D6-4BAD-B462-DF44E5EC8F4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47778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C5F2F79-7424-42FA-B912-4673D89F749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65004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4787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47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8870435-32EE-43FE-A306-7CBAFE399FF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15940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46113" y="1465263"/>
            <a:ext cx="5043487" cy="4879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842000" y="1465263"/>
            <a:ext cx="5043488" cy="4879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513EA63-C1EC-4109-814C-16E3099D6CC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4903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43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4425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4425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FA990CB-9393-464B-A977-4E04C9BCD95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25795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AA486CF-7475-459F-9E70-6E94BF59982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97522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BD8E0F6-C8CE-4A51-8A0B-C35CE52D393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434519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6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808C126-91F2-41AA-85C5-5F0C80DDBFB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4247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3504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077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9077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9077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48016D5-5E05-4088-833F-F53977EE2BF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584961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C087E91-6D97-4924-9AD1-5A97DEE2B40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2061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26438" y="381000"/>
            <a:ext cx="2559050" cy="59642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46113" y="381000"/>
            <a:ext cx="7527925" cy="59642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67A6C07-5BF7-4077-AEC0-BAB136C7D6B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27771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4788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5988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482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51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47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47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00273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86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4167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43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4425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4425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45715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5433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40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47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47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775629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6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576754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077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9077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9077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135620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59589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6025" y="273050"/>
            <a:ext cx="2741613" cy="585311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4025" cy="585311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8313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370138" y="4811713"/>
            <a:ext cx="2154237" cy="363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76775" y="4811713"/>
            <a:ext cx="2155825" cy="363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816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43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4425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4425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389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811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7054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7263" y="273050"/>
            <a:ext cx="6816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1887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0775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9077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9077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935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26" Type="http://schemas.openxmlformats.org/officeDocument/2006/relationships/image" Target="../media/image14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2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Relationship Id="rId22" Type="http://schemas.openxmlformats.org/officeDocument/2006/relationships/image" Target="../media/image10.png"/><Relationship Id="rId27" Type="http://schemas.openxmlformats.org/officeDocument/2006/relationships/image" Target="../media/image1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26" Type="http://schemas.openxmlformats.org/officeDocument/2006/relationships/image" Target="../media/image14.jpe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12.jpe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23" Type="http://schemas.openxmlformats.org/officeDocument/2006/relationships/image" Target="../media/image11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Relationship Id="rId22" Type="http://schemas.openxmlformats.org/officeDocument/2006/relationships/image" Target="../media/image10.png"/><Relationship Id="rId27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"/>
          <a:stretch>
            <a:fillRect/>
          </a:stretch>
        </p:blipFill>
        <p:spPr bwMode="auto">
          <a:xfrm>
            <a:off x="1109663" y="2670175"/>
            <a:ext cx="4037012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60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1"/>
          <a:stretch>
            <a:fillRect/>
          </a:stretch>
        </p:blipFill>
        <p:spPr bwMode="auto">
          <a:xfrm>
            <a:off x="0" y="2892425"/>
            <a:ext cx="1522413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5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8609013" y="1676400"/>
            <a:ext cx="2819400" cy="2819400"/>
          </a:xfrm>
          <a:prstGeom prst="ellipse">
            <a:avLst/>
          </a:prstGeom>
          <a:gradFill rotWithShape="0">
            <a:gsLst>
              <a:gs pos="0">
                <a:srgbClr val="0759FF"/>
              </a:gs>
              <a:gs pos="100000">
                <a:srgbClr val="0759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2"/>
          <a:stretch>
            <a:fillRect/>
          </a:stretch>
        </p:blipFill>
        <p:spPr bwMode="auto">
          <a:xfrm>
            <a:off x="7999413" y="0"/>
            <a:ext cx="1603375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881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96"/>
          <a:stretch>
            <a:fillRect/>
          </a:stretch>
        </p:blipFill>
        <p:spPr bwMode="auto">
          <a:xfrm>
            <a:off x="8559304" y="6096000"/>
            <a:ext cx="9937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2329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154113" y="1550988"/>
            <a:ext cx="8999537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1223963" y="357188"/>
            <a:ext cx="886460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2400">
                <a:solidFill>
                  <a:srgbClr val="FFFFFF"/>
                </a:solidFill>
                <a:latin typeface="Century Gothic" charset="0"/>
              </a:rPr>
              <a:t>Embedded Systems Competition 2020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</a:pPr>
            <a:endParaRPr lang="pt-BR" altLang="pt-BR" sz="2400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4690" y="5877271"/>
            <a:ext cx="12165013" cy="672753"/>
          </a:xfrm>
          <a:prstGeom prst="rect">
            <a:avLst/>
          </a:prstGeom>
          <a:solidFill>
            <a:srgbClr val="FFFFFF"/>
          </a:solidFill>
          <a:ln w="19080" cap="flat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5580063"/>
            <a:ext cx="12165013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1400">
                <a:solidFill>
                  <a:srgbClr val="FFFFFF"/>
                </a:solidFill>
                <a:latin typeface="Century Gothic" charset="0"/>
              </a:rPr>
              <a:t>		Organization		                  		                                              	</a:t>
            </a: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154113" y="4811713"/>
            <a:ext cx="13350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University: 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0138" y="4811713"/>
            <a:ext cx="4462462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dirty="0" smtClean="0"/>
              <a:t>Clique para </a:t>
            </a:r>
            <a:r>
              <a:rPr lang="en-GB" altLang="pt-BR" dirty="0" err="1" smtClean="0"/>
              <a:t>editar</a:t>
            </a:r>
            <a:r>
              <a:rPr lang="en-GB" altLang="pt-BR" dirty="0" smtClean="0"/>
              <a:t> o </a:t>
            </a:r>
            <a:r>
              <a:rPr lang="en-GB" altLang="pt-BR" dirty="0" err="1" smtClean="0"/>
              <a:t>formato</a:t>
            </a:r>
            <a:r>
              <a:rPr lang="en-GB" altLang="pt-BR" dirty="0" smtClean="0"/>
              <a:t> do </a:t>
            </a:r>
            <a:r>
              <a:rPr lang="en-GB" altLang="pt-BR" dirty="0" err="1" smtClean="0"/>
              <a:t>texto</a:t>
            </a:r>
            <a:r>
              <a:rPr lang="en-GB" altLang="pt-BR" dirty="0" smtClean="0"/>
              <a:t> da </a:t>
            </a:r>
            <a:r>
              <a:rPr lang="en-GB" altLang="pt-BR" dirty="0" err="1" smtClean="0"/>
              <a:t>estrutura</a:t>
            </a:r>
            <a:r>
              <a:rPr lang="en-GB" altLang="pt-BR" dirty="0" smtClean="0"/>
              <a:t> de </a:t>
            </a:r>
            <a:r>
              <a:rPr lang="en-GB" altLang="pt-BR" dirty="0" err="1" smtClean="0"/>
              <a:t>tópicos</a:t>
            </a:r>
            <a:endParaRPr lang="en-GB" altLang="pt-BR" dirty="0" smtClean="0"/>
          </a:p>
          <a:p>
            <a:pPr lvl="1"/>
            <a:r>
              <a:rPr lang="en-GB" altLang="pt-BR" dirty="0" smtClean="0"/>
              <a:t>2.º </a:t>
            </a:r>
            <a:r>
              <a:rPr lang="en-GB" altLang="pt-BR" dirty="0" err="1" smtClean="0"/>
              <a:t>Nível</a:t>
            </a:r>
            <a:r>
              <a:rPr lang="en-GB" altLang="pt-BR" dirty="0" smtClean="0"/>
              <a:t> da </a:t>
            </a:r>
            <a:r>
              <a:rPr lang="en-GB" altLang="pt-BR" dirty="0" err="1" smtClean="0"/>
              <a:t>estrutura</a:t>
            </a:r>
            <a:r>
              <a:rPr lang="en-GB" altLang="pt-BR" dirty="0" smtClean="0"/>
              <a:t> de </a:t>
            </a:r>
            <a:r>
              <a:rPr lang="en-GB" altLang="pt-BR" dirty="0" err="1" smtClean="0"/>
              <a:t>tópicos</a:t>
            </a:r>
            <a:endParaRPr lang="en-GB" altLang="pt-BR" dirty="0" smtClean="0"/>
          </a:p>
          <a:p>
            <a:pPr lvl="2"/>
            <a:r>
              <a:rPr lang="en-GB" altLang="pt-BR" dirty="0" smtClean="0"/>
              <a:t>3.º </a:t>
            </a:r>
            <a:r>
              <a:rPr lang="en-GB" altLang="pt-BR" dirty="0" err="1" smtClean="0"/>
              <a:t>Nível</a:t>
            </a:r>
            <a:r>
              <a:rPr lang="en-GB" altLang="pt-BR" dirty="0" smtClean="0"/>
              <a:t> da </a:t>
            </a:r>
            <a:r>
              <a:rPr lang="en-GB" altLang="pt-BR" dirty="0" err="1" smtClean="0"/>
              <a:t>estrutura</a:t>
            </a:r>
            <a:r>
              <a:rPr lang="en-GB" altLang="pt-BR" dirty="0" smtClean="0"/>
              <a:t> de </a:t>
            </a:r>
            <a:r>
              <a:rPr lang="en-GB" altLang="pt-BR" dirty="0" err="1" smtClean="0"/>
              <a:t>tópicos</a:t>
            </a:r>
            <a:endParaRPr lang="en-GB" altLang="pt-BR" dirty="0" smtClean="0"/>
          </a:p>
          <a:p>
            <a:pPr lvl="3"/>
            <a:r>
              <a:rPr lang="en-GB" altLang="pt-BR" dirty="0" smtClean="0"/>
              <a:t>4.º </a:t>
            </a:r>
            <a:r>
              <a:rPr lang="en-GB" altLang="pt-BR" dirty="0" err="1" smtClean="0"/>
              <a:t>Nível</a:t>
            </a:r>
            <a:r>
              <a:rPr lang="en-GB" altLang="pt-BR" dirty="0" smtClean="0"/>
              <a:t> da </a:t>
            </a:r>
            <a:r>
              <a:rPr lang="en-GB" altLang="pt-BR" dirty="0" err="1" smtClean="0"/>
              <a:t>estrutura</a:t>
            </a:r>
            <a:r>
              <a:rPr lang="en-GB" altLang="pt-BR" dirty="0" smtClean="0"/>
              <a:t> de </a:t>
            </a:r>
            <a:r>
              <a:rPr lang="en-GB" altLang="pt-BR" dirty="0" err="1" smtClean="0"/>
              <a:t>tópicos</a:t>
            </a:r>
            <a:endParaRPr lang="en-GB" altLang="pt-BR" dirty="0" smtClean="0"/>
          </a:p>
          <a:p>
            <a:pPr lvl="4"/>
            <a:r>
              <a:rPr lang="en-GB" altLang="pt-BR" dirty="0" smtClean="0"/>
              <a:t>5.º </a:t>
            </a:r>
            <a:r>
              <a:rPr lang="en-GB" altLang="pt-BR" dirty="0" err="1" smtClean="0"/>
              <a:t>Nível</a:t>
            </a:r>
            <a:r>
              <a:rPr lang="en-GB" altLang="pt-BR" dirty="0" smtClean="0"/>
              <a:t> da </a:t>
            </a:r>
            <a:r>
              <a:rPr lang="en-GB" altLang="pt-BR" dirty="0" err="1" smtClean="0"/>
              <a:t>estrutura</a:t>
            </a:r>
            <a:r>
              <a:rPr lang="en-GB" altLang="pt-BR" dirty="0" smtClean="0"/>
              <a:t> de </a:t>
            </a:r>
            <a:r>
              <a:rPr lang="en-GB" altLang="pt-BR" dirty="0" err="1" smtClean="0"/>
              <a:t>tópicos</a:t>
            </a:r>
            <a:endParaRPr lang="en-GB" altLang="pt-BR" dirty="0" smtClean="0"/>
          </a:p>
          <a:p>
            <a:pPr lvl="4"/>
            <a:r>
              <a:rPr lang="en-GB" altLang="pt-BR" dirty="0" smtClean="0"/>
              <a:t>6.º </a:t>
            </a:r>
            <a:r>
              <a:rPr lang="en-GB" altLang="pt-BR" dirty="0" err="1" smtClean="0"/>
              <a:t>Nível</a:t>
            </a:r>
            <a:r>
              <a:rPr lang="en-GB" altLang="pt-BR" dirty="0" smtClean="0"/>
              <a:t> da </a:t>
            </a:r>
            <a:r>
              <a:rPr lang="en-GB" altLang="pt-BR" dirty="0" err="1" smtClean="0"/>
              <a:t>estrutura</a:t>
            </a:r>
            <a:r>
              <a:rPr lang="en-GB" altLang="pt-BR" dirty="0" smtClean="0"/>
              <a:t> de </a:t>
            </a:r>
            <a:r>
              <a:rPr lang="en-GB" altLang="pt-BR" dirty="0" err="1" smtClean="0"/>
              <a:t>tópicos</a:t>
            </a:r>
            <a:endParaRPr lang="en-GB" altLang="pt-BR" dirty="0" smtClean="0"/>
          </a:p>
          <a:p>
            <a:pPr lvl="4"/>
            <a:r>
              <a:rPr lang="en-GB" altLang="pt-BR" dirty="0" smtClean="0"/>
              <a:t>7.º </a:t>
            </a:r>
            <a:r>
              <a:rPr lang="en-GB" altLang="pt-BR" dirty="0" err="1" smtClean="0"/>
              <a:t>Nível</a:t>
            </a:r>
            <a:r>
              <a:rPr lang="en-GB" altLang="pt-BR" dirty="0" smtClean="0"/>
              <a:t> da </a:t>
            </a:r>
            <a:r>
              <a:rPr lang="en-GB" altLang="pt-BR" dirty="0" err="1" smtClean="0"/>
              <a:t>estrutura</a:t>
            </a:r>
            <a:r>
              <a:rPr lang="en-GB" altLang="pt-BR" dirty="0" smtClean="0"/>
              <a:t> de </a:t>
            </a:r>
            <a:r>
              <a:rPr lang="en-GB" altLang="pt-BR" dirty="0" err="1" smtClean="0"/>
              <a:t>tópicos</a:t>
            </a:r>
            <a:endParaRPr lang="en-GB" altLang="pt-BR" dirty="0" smtClean="0"/>
          </a:p>
          <a:p>
            <a:pPr lvl="4"/>
            <a:r>
              <a:rPr lang="en-GB" altLang="pt-BR" dirty="0" smtClean="0"/>
              <a:t>8.º </a:t>
            </a:r>
            <a:r>
              <a:rPr lang="en-GB" altLang="pt-BR" dirty="0" err="1" smtClean="0"/>
              <a:t>Nível</a:t>
            </a:r>
            <a:r>
              <a:rPr lang="en-GB" altLang="pt-BR" dirty="0" smtClean="0"/>
              <a:t> da </a:t>
            </a:r>
            <a:r>
              <a:rPr lang="en-GB" altLang="pt-BR" dirty="0" err="1" smtClean="0"/>
              <a:t>estrutura</a:t>
            </a:r>
            <a:r>
              <a:rPr lang="en-GB" altLang="pt-BR" dirty="0" smtClean="0"/>
              <a:t> de </a:t>
            </a:r>
            <a:r>
              <a:rPr lang="en-GB" altLang="pt-BR" dirty="0" err="1" smtClean="0"/>
              <a:t>tópicos</a:t>
            </a:r>
            <a:endParaRPr lang="en-GB" altLang="pt-BR" dirty="0" smtClean="0"/>
          </a:p>
          <a:p>
            <a:pPr lvl="4"/>
            <a:r>
              <a:rPr lang="en-GB" altLang="pt-BR" dirty="0" smtClean="0"/>
              <a:t>9.º </a:t>
            </a:r>
            <a:r>
              <a:rPr lang="en-GB" altLang="pt-BR" dirty="0" err="1" smtClean="0"/>
              <a:t>Nível</a:t>
            </a:r>
            <a:r>
              <a:rPr lang="en-GB" altLang="pt-BR" dirty="0" smtClean="0"/>
              <a:t> da </a:t>
            </a:r>
            <a:r>
              <a:rPr lang="en-GB" altLang="pt-BR" dirty="0" err="1" smtClean="0"/>
              <a:t>estrutura</a:t>
            </a:r>
            <a:r>
              <a:rPr lang="en-GB" altLang="pt-BR" dirty="0" smtClean="0"/>
              <a:t> de </a:t>
            </a:r>
            <a:r>
              <a:rPr lang="en-GB" altLang="pt-BR" dirty="0" err="1" smtClean="0"/>
              <a:t>tópicos</a:t>
            </a:r>
            <a:endParaRPr lang="en-GB" altLang="pt-BR" dirty="0" smtClean="0"/>
          </a:p>
        </p:txBody>
      </p:sp>
      <p:grpSp>
        <p:nvGrpSpPr>
          <p:cNvPr id="1036" name="Group 12"/>
          <p:cNvGrpSpPr>
            <a:grpSpLocks/>
          </p:cNvGrpSpPr>
          <p:nvPr/>
        </p:nvGrpSpPr>
        <p:grpSpPr bwMode="auto">
          <a:xfrm>
            <a:off x="8110043" y="5873750"/>
            <a:ext cx="2058988" cy="676275"/>
            <a:chOff x="5138" y="3700"/>
            <a:chExt cx="1297" cy="426"/>
          </a:xfrm>
        </p:grpSpPr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01" r="26573" b="3239"/>
            <a:stretch>
              <a:fillRect/>
            </a:stretch>
          </p:blipFill>
          <p:spPr bwMode="auto">
            <a:xfrm>
              <a:off x="5138" y="3700"/>
              <a:ext cx="301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4901" r="26573" b="3239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1" y="3726"/>
              <a:ext cx="204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" y="3739"/>
              <a:ext cx="395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7910513" y="5580063"/>
            <a:ext cx="1335087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1400">
                <a:solidFill>
                  <a:srgbClr val="FFFFFF"/>
                </a:solidFill>
                <a:latin typeface="Century Gothic" charset="0"/>
              </a:rPr>
              <a:t>Sponsorship                                         </a:t>
            </a: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5921375"/>
            <a:ext cx="5429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919788"/>
            <a:ext cx="792163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75" y="5970588"/>
            <a:ext cx="739775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Picture 2" descr="D:\private\ownCloud\SBESC 2020\site\modelos\Macnica_logo small.jpeg"/>
          <p:cNvPicPr>
            <a:picLocks noChangeAspect="1" noChangeArrowheads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748" y="5949156"/>
            <a:ext cx="790698" cy="29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private\ownCloud\SBESC 2020\site\modelos\Espressif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748" y="6290574"/>
            <a:ext cx="862706" cy="19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private\ownCloud\SBESC 2020\site\modelos\maxim-integrated.jpg"/>
          <p:cNvPicPr>
            <a:picLocks noChangeAspect="1" noChangeArrowheads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324" y="5969819"/>
            <a:ext cx="853142" cy="26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:\private\ownCloud\SBESC 2020\site\modelos\terasic.png"/>
          <p:cNvPicPr>
            <a:picLocks noChangeAspect="1" noChangeArrowheads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469" y="6242844"/>
            <a:ext cx="618447" cy="27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iming>
    <p:tnLst>
      <p:par>
        <p:cTn id="1" dur="indefinite" restart="never" nodeType="tmRoot"/>
      </p:par>
    </p:tnLst>
  </p:timing>
  <p:txStyles>
    <p:titleStyle>
      <a:lvl1pPr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9pPr>
    </p:titleStyle>
    <p:bodyStyle>
      <a:lvl1pPr marL="342900" indent="-342900" algn="l" defTabSz="449263" rtl="0" fontAlgn="base">
        <a:lnSpc>
          <a:spcPct val="99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"/>
          <a:stretch>
            <a:fillRect/>
          </a:stretch>
        </p:blipFill>
        <p:spPr bwMode="auto">
          <a:xfrm>
            <a:off x="0" y="2670175"/>
            <a:ext cx="4037013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60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1"/>
          <a:stretch>
            <a:fillRect/>
          </a:stretch>
        </p:blipFill>
        <p:spPr bwMode="auto">
          <a:xfrm>
            <a:off x="0" y="2892425"/>
            <a:ext cx="1522413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5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2"/>
          <a:stretch>
            <a:fillRect/>
          </a:stretch>
        </p:blipFill>
        <p:spPr bwMode="auto">
          <a:xfrm>
            <a:off x="7999413" y="0"/>
            <a:ext cx="1603375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881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96"/>
          <a:stretch>
            <a:fillRect/>
          </a:stretch>
        </p:blipFill>
        <p:spPr bwMode="auto">
          <a:xfrm>
            <a:off x="8605838" y="6096000"/>
            <a:ext cx="9937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2329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6113" y="381000"/>
            <a:ext cx="10239375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6113" y="1465263"/>
            <a:ext cx="10239375" cy="487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  <a:p>
            <a:pPr lvl="4"/>
            <a:r>
              <a:rPr lang="en-GB" altLang="pt-BR" smtClean="0"/>
              <a:t>8.º Nível da estrutura de tópicos</a:t>
            </a:r>
          </a:p>
          <a:p>
            <a:pPr lvl="4"/>
            <a:r>
              <a:rPr lang="en-GB" altLang="pt-BR" smtClean="0"/>
              <a:t>9.º Nível da estrutura de tópicos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1103313" y="6356350"/>
            <a:ext cx="8942387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FFFFFF"/>
                </a:solidFill>
                <a:latin typeface="+mn-lt"/>
                <a:cs typeface="Arial Unicode MS" charset="0"/>
              </a:defRPr>
            </a:lvl1pPr>
          </a:lstStyle>
          <a:p>
            <a:r>
              <a:rPr lang="pt-BR" altLang="pt-BR"/>
              <a:t>Project title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FFFFFF"/>
                </a:solidFill>
                <a:latin typeface="+mn-lt"/>
                <a:cs typeface="Arial Unicode MS" charset="0"/>
              </a:defRPr>
            </a:lvl1pPr>
          </a:lstStyle>
          <a:p>
            <a:fld id="{0F185401-CD36-4643-93E1-E62FD0B4CE60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9pPr>
    </p:titleStyle>
    <p:bodyStyle>
      <a:lvl1pPr marL="342900" indent="-342900" algn="l" defTabSz="449263" rtl="0" fontAlgn="base">
        <a:lnSpc>
          <a:spcPct val="99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"/>
          <a:stretch>
            <a:fillRect/>
          </a:stretch>
        </p:blipFill>
        <p:spPr bwMode="auto">
          <a:xfrm>
            <a:off x="0" y="2670175"/>
            <a:ext cx="4037013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60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1"/>
          <a:stretch>
            <a:fillRect/>
          </a:stretch>
        </p:blipFill>
        <p:spPr bwMode="auto">
          <a:xfrm>
            <a:off x="0" y="2892425"/>
            <a:ext cx="1522413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5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Oval 3"/>
          <p:cNvSpPr>
            <a:spLocks noChangeArrowheads="1"/>
          </p:cNvSpPr>
          <p:nvPr/>
        </p:nvSpPr>
        <p:spPr bwMode="auto">
          <a:xfrm>
            <a:off x="8609013" y="1676400"/>
            <a:ext cx="2819400" cy="2819400"/>
          </a:xfrm>
          <a:prstGeom prst="ellipse">
            <a:avLst/>
          </a:prstGeom>
          <a:gradFill rotWithShape="0">
            <a:gsLst>
              <a:gs pos="0">
                <a:srgbClr val="0759FF"/>
              </a:gs>
              <a:gs pos="100000">
                <a:srgbClr val="0759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2"/>
          <a:stretch>
            <a:fillRect/>
          </a:stretch>
        </p:blipFill>
        <p:spPr bwMode="auto">
          <a:xfrm>
            <a:off x="7999413" y="0"/>
            <a:ext cx="1603375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881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96"/>
          <a:stretch>
            <a:fillRect/>
          </a:stretch>
        </p:blipFill>
        <p:spPr bwMode="auto">
          <a:xfrm>
            <a:off x="8605838" y="6096000"/>
            <a:ext cx="9937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2329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222375" y="623888"/>
            <a:ext cx="8685213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2800">
                <a:solidFill>
                  <a:srgbClr val="FFFFFF"/>
                </a:solidFill>
                <a:latin typeface="Century Gothic" charset="0"/>
              </a:rPr>
              <a:t>Embedded Systems Competition 2020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457200" y="1600200"/>
            <a:ext cx="10723563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5400">
                <a:solidFill>
                  <a:srgbClr val="FFFFFF"/>
                </a:solidFill>
                <a:latin typeface="Century Gothic" charset="0"/>
              </a:rPr>
              <a:t>Thank you for your attention!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</a:pPr>
            <a:endParaRPr lang="pt-BR" altLang="pt-BR" sz="5400">
              <a:solidFill>
                <a:srgbClr val="FFFFFF"/>
              </a:solidFill>
              <a:latin typeface="Century Gothic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5400">
                <a:solidFill>
                  <a:srgbClr val="FFFFFF"/>
                </a:solidFill>
                <a:latin typeface="Century Gothic" charset="0"/>
              </a:rPr>
              <a:t>Questions?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5580063"/>
            <a:ext cx="12165013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9407525" algn="l"/>
                <a:tab pos="10131425" algn="l"/>
                <a:tab pos="10855325" algn="l"/>
                <a:tab pos="11579225" algn="l"/>
                <a:tab pos="11580813" algn="l"/>
                <a:tab pos="115824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1400">
                <a:solidFill>
                  <a:srgbClr val="FFFFFF"/>
                </a:solidFill>
                <a:latin typeface="Century Gothic" charset="0"/>
              </a:rPr>
              <a:t>		Organization		                  		                                              	</a:t>
            </a: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7910513" y="5580063"/>
            <a:ext cx="1335087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1400">
                <a:solidFill>
                  <a:srgbClr val="FFFFFF"/>
                </a:solidFill>
                <a:latin typeface="Century Gothic" charset="0"/>
              </a:rPr>
              <a:t>Sponsorship                                         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0"/>
            <a:ext cx="10968038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8038" cy="452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  <a:p>
            <a:pPr lvl="4"/>
            <a:r>
              <a:rPr lang="en-GB" altLang="pt-BR" smtClean="0"/>
              <a:t>8.º Nível da estrutura de tópicos</a:t>
            </a:r>
          </a:p>
          <a:p>
            <a:pPr lvl="4"/>
            <a:r>
              <a:rPr lang="en-GB" altLang="pt-BR" smtClean="0"/>
              <a:t>9.º Nível da estrutura de tópicos</a:t>
            </a: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5883275"/>
            <a:ext cx="12165013" cy="679450"/>
          </a:xfrm>
          <a:prstGeom prst="rect">
            <a:avLst/>
          </a:prstGeom>
          <a:solidFill>
            <a:srgbClr val="FFFFFF"/>
          </a:solidFill>
          <a:ln w="19080" cap="flat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grpSp>
        <p:nvGrpSpPr>
          <p:cNvPr id="3085" name="Group 13"/>
          <p:cNvGrpSpPr>
            <a:grpSpLocks/>
          </p:cNvGrpSpPr>
          <p:nvPr/>
        </p:nvGrpSpPr>
        <p:grpSpPr bwMode="auto">
          <a:xfrm>
            <a:off x="8129590" y="5884863"/>
            <a:ext cx="2058988" cy="676275"/>
            <a:chOff x="5121" y="3707"/>
            <a:chExt cx="1297" cy="426"/>
          </a:xfrm>
        </p:grpSpPr>
        <p:pic>
          <p:nvPicPr>
            <p:cNvPr id="3086" name="Picture 14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01" r="26573" b="3239"/>
            <a:stretch>
              <a:fillRect/>
            </a:stretch>
          </p:blipFill>
          <p:spPr bwMode="auto">
            <a:xfrm>
              <a:off x="5121" y="3707"/>
              <a:ext cx="301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4901" r="26573" b="3239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87" name="Picture 15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4" y="3733"/>
              <a:ext cx="204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88" name="Picture 16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1" y="3746"/>
              <a:ext cx="395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5932488"/>
            <a:ext cx="5429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5930900"/>
            <a:ext cx="792162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5981700"/>
            <a:ext cx="7397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" name="Picture 2" descr="D:\private\ownCloud\SBESC 2020\site\modelos\Macnica_logo small.jpeg"/>
          <p:cNvPicPr>
            <a:picLocks noChangeAspect="1" noChangeArrowheads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748" y="5949156"/>
            <a:ext cx="790698" cy="29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D:\private\ownCloud\SBESC 2020\site\modelos\Espressif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748" y="6290574"/>
            <a:ext cx="862706" cy="19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private\ownCloud\SBESC 2020\site\modelos\maxim-integrated.jpg"/>
          <p:cNvPicPr>
            <a:picLocks noChangeAspect="1" noChangeArrowheads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324" y="5969819"/>
            <a:ext cx="853142" cy="26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D:\private\ownCloud\SBESC 2020\site\modelos\terasic.png"/>
          <p:cNvPicPr>
            <a:picLocks noChangeAspect="1" noChangeArrowheads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469" y="6242844"/>
            <a:ext cx="618447" cy="27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entury Gothic" charset="0"/>
          <a:ea typeface="Microsoft YaHei" charset="-122"/>
        </a:defRPr>
      </a:lvl9pPr>
    </p:titleStyle>
    <p:bodyStyle>
      <a:lvl1pPr marL="342900" indent="-342900" algn="l" defTabSz="449263" rtl="0" fontAlgn="base">
        <a:lnSpc>
          <a:spcPct val="99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9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16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fontAlgn="base">
        <a:lnSpc>
          <a:spcPct val="99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fontAlgn="base">
        <a:lnSpc>
          <a:spcPct val="99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9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154113" y="1550988"/>
            <a:ext cx="9004300" cy="99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720725" algn="l"/>
                <a:tab pos="1444625" algn="l"/>
                <a:tab pos="2168525" algn="l"/>
                <a:tab pos="2892425" algn="l"/>
                <a:tab pos="3616325" algn="l"/>
                <a:tab pos="4343400" algn="l"/>
                <a:tab pos="5064125" algn="l"/>
                <a:tab pos="5788025" algn="l"/>
                <a:tab pos="6511925" algn="l"/>
                <a:tab pos="7235825" algn="l"/>
                <a:tab pos="7959725" algn="l"/>
                <a:tab pos="8686800" algn="l"/>
                <a:tab pos="8982075" algn="l"/>
                <a:tab pos="9431338" algn="l"/>
                <a:tab pos="9880600" algn="l"/>
                <a:tab pos="10329863" algn="l"/>
                <a:tab pos="10779125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4200">
                <a:solidFill>
                  <a:srgbClr val="EBEBEB"/>
                </a:solidFill>
                <a:latin typeface="Century Gothic" charset="0"/>
              </a:rPr>
              <a:t>Project Title	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154113" y="2724150"/>
            <a:ext cx="900430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3200" dirty="0" err="1">
                <a:solidFill>
                  <a:srgbClr val="EBEBEB"/>
                </a:solidFill>
                <a:latin typeface="Century Gothic" charset="0"/>
              </a:rPr>
              <a:t>Student</a:t>
            </a:r>
            <a:r>
              <a:rPr lang="pt-BR" altLang="pt-BR" sz="3200" dirty="0">
                <a:solidFill>
                  <a:srgbClr val="EBEBEB"/>
                </a:solidFill>
                <a:latin typeface="Century Gothic" charset="0"/>
              </a:rPr>
              <a:t> 1</a:t>
            </a:r>
          </a:p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3200" dirty="0" err="1">
                <a:solidFill>
                  <a:srgbClr val="EBEBEB"/>
                </a:solidFill>
                <a:latin typeface="Century Gothic" charset="0"/>
              </a:rPr>
              <a:t>Student</a:t>
            </a:r>
            <a:r>
              <a:rPr lang="pt-BR" altLang="pt-BR" sz="3200" dirty="0">
                <a:solidFill>
                  <a:srgbClr val="EBEBEB"/>
                </a:solidFill>
                <a:latin typeface="Century Gothic" charset="0"/>
              </a:rPr>
              <a:t> 2</a:t>
            </a:r>
          </a:p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3200" dirty="0" err="1">
                <a:solidFill>
                  <a:srgbClr val="EBEBEB"/>
                </a:solidFill>
                <a:latin typeface="Century Gothic" charset="0"/>
              </a:rPr>
              <a:t>Student</a:t>
            </a:r>
            <a:r>
              <a:rPr lang="pt-BR" altLang="pt-BR" sz="3200" dirty="0">
                <a:solidFill>
                  <a:srgbClr val="EBEBEB"/>
                </a:solidFill>
                <a:latin typeface="Century Gothic" charset="0"/>
              </a:rPr>
              <a:t> 3</a:t>
            </a:r>
          </a:p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 sz="3200">
                <a:solidFill>
                  <a:srgbClr val="EBEBEB"/>
                </a:solidFill>
                <a:latin typeface="Century Gothic" charset="0"/>
              </a:rPr>
              <a:t>Advisor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370138" y="4811713"/>
            <a:ext cx="44672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University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Workaround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How did your group overcome this issue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C3261297-BBC2-4870-9239-164CDCD2071D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10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Why the project is innovative?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Explain reasons you believe your project is innovative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Tx/>
              <a:buFontTx/>
              <a:buNone/>
            </a:pPr>
            <a:endParaRPr lang="pt-BR" altLang="pt-BR" sz="2000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0881CDBE-9CD0-4238-9C7D-CAF1D753D587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11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Free Slide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Free slide (1 slide) **The team may use this slide as they wish, if you want**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Tx/>
              <a:buFontTx/>
              <a:buNone/>
            </a:pPr>
            <a:endParaRPr lang="pt-BR" altLang="pt-BR" sz="2000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316F4ED5-2DDF-468D-9D6D-C2B0BAAD6B88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12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Instructions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The Title Slide and Final Slide have to be presented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Must be written in English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Please pay attention to the required content 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You may not exceed the maximum slides for each section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Edit ‘Project title’ on each slide footer with your project’s name </a:t>
            </a: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5816600" y="452438"/>
            <a:ext cx="5073650" cy="811212"/>
          </a:xfrm>
          <a:prstGeom prst="roundRect">
            <a:avLst>
              <a:gd name="adj" fmla="val 16667"/>
            </a:avLst>
          </a:prstGeom>
          <a:solidFill>
            <a:srgbClr val="E6B729"/>
          </a:solidFill>
          <a:ln w="19080" cap="flat">
            <a:solidFill>
              <a:srgbClr val="AA871E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This slide is for orientation purposes only. You may delete it from your presentation. 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6B0599A6-EECC-41E8-8D2A-95EDFD2465D6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2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Required content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What is the project? (1 slide)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Motivation (1 slide)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Project Technologies (3 slides)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Hardware and why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Operating System and why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Programming languages and why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Biggest technical issue and workaround (2 slides)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Why the project is innovative? (1 slide)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Free slide (1 slide) **The team may use this slide as they wish**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Tx/>
              <a:buFontTx/>
              <a:buNone/>
            </a:pPr>
            <a:endParaRPr lang="pt-BR" altLang="pt-BR" sz="2000">
              <a:solidFill>
                <a:srgbClr val="FFFFFF"/>
              </a:solidFill>
              <a:latin typeface="Century Gothic" charset="0"/>
            </a:endParaRPr>
          </a:p>
          <a:p>
            <a:pPr hangingPunct="1">
              <a:lnSpc>
                <a:spcPct val="100000"/>
              </a:lnSpc>
              <a:spcBef>
                <a:spcPts val="1000"/>
              </a:spcBef>
              <a:buClrTx/>
              <a:buFontTx/>
              <a:buNone/>
            </a:pPr>
            <a:endParaRPr lang="pt-BR" altLang="pt-BR" sz="2000">
              <a:solidFill>
                <a:srgbClr val="FFFFFF"/>
              </a:solidFill>
              <a:latin typeface="Century Gothic" charset="0"/>
            </a:endParaRPr>
          </a:p>
          <a:p>
            <a:pPr hangingPunct="1">
              <a:lnSpc>
                <a:spcPct val="100000"/>
              </a:lnSpc>
              <a:spcBef>
                <a:spcPts val="1000"/>
              </a:spcBef>
              <a:buClrTx/>
              <a:buFontTx/>
              <a:buNone/>
            </a:pPr>
            <a:endParaRPr lang="pt-BR" altLang="pt-BR" sz="2000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5816600" y="452438"/>
            <a:ext cx="5073650" cy="811212"/>
          </a:xfrm>
          <a:prstGeom prst="roundRect">
            <a:avLst>
              <a:gd name="adj" fmla="val 16667"/>
            </a:avLst>
          </a:prstGeom>
          <a:solidFill>
            <a:srgbClr val="E6B729"/>
          </a:solidFill>
          <a:ln w="19080" cap="flat">
            <a:solidFill>
              <a:srgbClr val="AA871E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This slide is for orientation purposes only. You may delete it from your presentation. 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715FC734-989C-47EB-8ED6-C1EB9A0F4FDD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3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What is the project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Please explain here what is your project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3A47E0F0-670F-46BA-9E43-97F9E9025D63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4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Motivation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Please explain what was motivation for your project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3D8C78E7-01D4-48ED-8132-EE59CC52FDA6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5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Project technologies (1)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Explain the following and why it was chosen: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Hardware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Operating System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Programming languages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Tx/>
              <a:buFontTx/>
              <a:buNone/>
            </a:pPr>
            <a:endParaRPr lang="pt-BR" altLang="pt-BR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BEAC7FCE-ED80-4237-997F-749C245FCD0D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6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Project technologies (2)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Explain the following and why it was chosen: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Hardware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Operating System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Programming languages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23161373-A562-48DC-9B5D-9193847B5E5E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7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Project technologies (3)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Explain the following and why it was chosen: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Hardware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Operating System</a:t>
            </a:r>
          </a:p>
          <a:p>
            <a:pPr lvl="1"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>
                <a:solidFill>
                  <a:srgbClr val="FFFFFF"/>
                </a:solidFill>
                <a:latin typeface="Century Gothic" charset="0"/>
              </a:rPr>
              <a:t>Programming languages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3CA2DFCB-7791-47F3-B74C-7C452F5E5117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8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46113" y="381000"/>
            <a:ext cx="10244137" cy="749300"/>
          </a:xfrm>
          <a:ln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</a:pPr>
            <a:r>
              <a:rPr lang="pt-BR" altLang="pt-BR" sz="4200">
                <a:solidFill>
                  <a:srgbClr val="EBEBEB"/>
                </a:solidFill>
              </a:rPr>
              <a:t>Biggest technical issue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46113" y="1465263"/>
            <a:ext cx="10244137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  <a:tab pos="9410700" algn="l"/>
                <a:tab pos="10134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spcBef>
                <a:spcPts val="1000"/>
              </a:spcBef>
              <a:buClr>
                <a:srgbClr val="5991FF"/>
              </a:buClr>
              <a:buSzPct val="80000"/>
              <a:buFont typeface="Wingdings 3" charset="2"/>
              <a:buChar char=""/>
            </a:pPr>
            <a:r>
              <a:rPr lang="pt-BR" altLang="pt-BR" sz="2000">
                <a:solidFill>
                  <a:srgbClr val="FFFFFF"/>
                </a:solidFill>
                <a:latin typeface="Century Gothic" charset="0"/>
              </a:rPr>
              <a:t>Please explain what was the biggest technical issue faced by your team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buClrTx/>
              <a:buFontTx/>
              <a:buNone/>
            </a:pPr>
            <a:endParaRPr lang="pt-BR" altLang="pt-BR" sz="2000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103313" y="6356350"/>
            <a:ext cx="8947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t>Project title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fld id="{59FA85D8-D644-4A9E-A9C9-AA2FE99E6EA8}" type="slidenum">
              <a:rPr lang="pt-BR" altLang="pt-BR">
                <a:solidFill>
                  <a:srgbClr val="FFFFFF"/>
                </a:solidFill>
                <a:latin typeface="Century Gothic" charset="0"/>
                <a:cs typeface="Arial Unicode MS" charset="0"/>
              </a:rPr>
              <a:pPr hangingPunct="1">
                <a:lnSpc>
                  <a:spcPct val="100000"/>
                </a:lnSpc>
                <a:buClrTx/>
                <a:buFontTx/>
                <a:buNone/>
              </a:pPr>
              <a:t>9</a:t>
            </a:fld>
            <a:endParaRPr lang="pt-BR" altLang="pt-BR">
              <a:solidFill>
                <a:srgbClr val="FFFFFF"/>
              </a:solidFill>
              <a:latin typeface="Century Gothic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Century Gothic"/>
        <a:ea typeface="Microsoft YaHei"/>
        <a:cs typeface=""/>
      </a:majorFont>
      <a:minorFont>
        <a:latin typeface="Century Gothic"/>
        <a:ea typeface="Microsoft YaHei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pt-B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34460</TotalTime>
  <Words>341</Words>
  <Application>Microsoft Office PowerPoint</Application>
  <PresentationFormat>Personalizar</PresentationFormat>
  <Paragraphs>88</Paragraphs>
  <Slides>13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Tema do Office</vt:lpstr>
      <vt:lpstr>Tema do Office</vt:lpstr>
      <vt:lpstr>Tema do Office</vt:lpstr>
      <vt:lpstr>Apresentação do PowerPoint</vt:lpstr>
      <vt:lpstr>Instructions</vt:lpstr>
      <vt:lpstr>Required content</vt:lpstr>
      <vt:lpstr>What is the project</vt:lpstr>
      <vt:lpstr>Motivation</vt:lpstr>
      <vt:lpstr>Project technologies (1)</vt:lpstr>
      <vt:lpstr>Project technologies (2)</vt:lpstr>
      <vt:lpstr>Project technologies (3)</vt:lpstr>
      <vt:lpstr>Biggest technical issue</vt:lpstr>
      <vt:lpstr>Workaround</vt:lpstr>
      <vt:lpstr>Why the project is innovative?</vt:lpstr>
      <vt:lpstr>Free Slide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Robson Linhares</dc:creator>
  <cp:lastModifiedBy>Robson</cp:lastModifiedBy>
  <cp:revision>4</cp:revision>
  <cp:lastPrinted>1601-01-01T00:00:00Z</cp:lastPrinted>
  <dcterms:created xsi:type="dcterms:W3CDTF">1601-01-01T00:00:00Z</dcterms:created>
  <dcterms:modified xsi:type="dcterms:W3CDTF">2020-06-09T11:42:25Z</dcterms:modified>
</cp:coreProperties>
</file>