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4" r:id="rId1"/>
  </p:sldMasterIdLst>
  <p:notesMasterIdLst>
    <p:notesMasterId r:id="rId90"/>
  </p:notesMasterIdLst>
  <p:sldIdLst>
    <p:sldId id="358" r:id="rId2"/>
    <p:sldId id="339" r:id="rId3"/>
    <p:sldId id="310" r:id="rId4"/>
    <p:sldId id="315" r:id="rId5"/>
    <p:sldId id="311" r:id="rId6"/>
    <p:sldId id="312" r:id="rId7"/>
    <p:sldId id="313" r:id="rId8"/>
    <p:sldId id="314" r:id="rId9"/>
    <p:sldId id="316" r:id="rId10"/>
    <p:sldId id="317" r:id="rId11"/>
    <p:sldId id="318" r:id="rId12"/>
    <p:sldId id="319" r:id="rId13"/>
    <p:sldId id="320" r:id="rId14"/>
    <p:sldId id="264" r:id="rId15"/>
    <p:sldId id="321" r:id="rId16"/>
    <p:sldId id="258" r:id="rId17"/>
    <p:sldId id="322" r:id="rId18"/>
    <p:sldId id="277" r:id="rId19"/>
    <p:sldId id="323" r:id="rId20"/>
    <p:sldId id="267" r:id="rId21"/>
    <p:sldId id="279" r:id="rId22"/>
    <p:sldId id="324" r:id="rId23"/>
    <p:sldId id="298" r:id="rId24"/>
    <p:sldId id="326" r:id="rId25"/>
    <p:sldId id="280" r:id="rId26"/>
    <p:sldId id="268" r:id="rId27"/>
    <p:sldId id="304" r:id="rId28"/>
    <p:sldId id="325" r:id="rId29"/>
    <p:sldId id="269" r:id="rId30"/>
    <p:sldId id="289" r:id="rId31"/>
    <p:sldId id="270" r:id="rId32"/>
    <p:sldId id="296" r:id="rId33"/>
    <p:sldId id="271" r:id="rId34"/>
    <p:sldId id="291" r:id="rId35"/>
    <p:sldId id="300" r:id="rId36"/>
    <p:sldId id="272" r:id="rId37"/>
    <p:sldId id="384" r:id="rId38"/>
    <p:sldId id="305" r:id="rId39"/>
    <p:sldId id="308" r:id="rId40"/>
    <p:sldId id="306" r:id="rId41"/>
    <p:sldId id="334" r:id="rId42"/>
    <p:sldId id="307" r:id="rId43"/>
    <p:sldId id="327" r:id="rId44"/>
    <p:sldId id="333" r:id="rId45"/>
    <p:sldId id="332" r:id="rId46"/>
    <p:sldId id="330" r:id="rId47"/>
    <p:sldId id="331" r:id="rId48"/>
    <p:sldId id="328" r:id="rId49"/>
    <p:sldId id="329" r:id="rId50"/>
    <p:sldId id="335" r:id="rId51"/>
    <p:sldId id="336" r:id="rId52"/>
    <p:sldId id="337" r:id="rId53"/>
    <p:sldId id="338" r:id="rId54"/>
    <p:sldId id="355"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57" r:id="rId69"/>
    <p:sldId id="353" r:id="rId70"/>
    <p:sldId id="354" r:id="rId71"/>
    <p:sldId id="359" r:id="rId72"/>
    <p:sldId id="369" r:id="rId73"/>
    <p:sldId id="370" r:id="rId74"/>
    <p:sldId id="371" r:id="rId75"/>
    <p:sldId id="372" r:id="rId76"/>
    <p:sldId id="373" r:id="rId77"/>
    <p:sldId id="374" r:id="rId78"/>
    <p:sldId id="375" r:id="rId79"/>
    <p:sldId id="376" r:id="rId80"/>
    <p:sldId id="377" r:id="rId81"/>
    <p:sldId id="378" r:id="rId82"/>
    <p:sldId id="365" r:id="rId83"/>
    <p:sldId id="379" r:id="rId84"/>
    <p:sldId id="380" r:id="rId85"/>
    <p:sldId id="381" r:id="rId86"/>
    <p:sldId id="382" r:id="rId87"/>
    <p:sldId id="383" r:id="rId88"/>
    <p:sldId id="299" r:id="rId8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9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11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14923-26F4-4A1E-86E0-D246205F71ED}" type="datetimeFigureOut">
              <a:rPr lang="pt-BR" smtClean="0"/>
              <a:t>05/11/2015</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D79F4-CD19-4A23-9226-759D7B76AB17}" type="slidenum">
              <a:rPr lang="pt-BR" smtClean="0"/>
              <a:t>‹nº›</a:t>
            </a:fld>
            <a:endParaRPr lang="pt-BR"/>
          </a:p>
        </p:txBody>
      </p:sp>
    </p:spTree>
    <p:extLst>
      <p:ext uri="{BB962C8B-B14F-4D97-AF65-F5344CB8AC3E}">
        <p14:creationId xmlns:p14="http://schemas.microsoft.com/office/powerpoint/2010/main" val="51521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03D79F4-CD19-4A23-9226-759D7B76AB17}" type="slidenum">
              <a:rPr lang="pt-BR" smtClean="0"/>
              <a:t>1</a:t>
            </a:fld>
            <a:endParaRPr lang="pt-BR"/>
          </a:p>
        </p:txBody>
      </p:sp>
    </p:spTree>
    <p:extLst>
      <p:ext uri="{BB962C8B-B14F-4D97-AF65-F5344CB8AC3E}">
        <p14:creationId xmlns:p14="http://schemas.microsoft.com/office/powerpoint/2010/main" val="47523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03D79F4-CD19-4A23-9226-759D7B76AB17}" type="slidenum">
              <a:rPr lang="pt-BR" smtClean="0"/>
              <a:t>2</a:t>
            </a:fld>
            <a:endParaRPr lang="pt-BR"/>
          </a:p>
        </p:txBody>
      </p:sp>
    </p:spTree>
    <p:extLst>
      <p:ext uri="{BB962C8B-B14F-4D97-AF65-F5344CB8AC3E}">
        <p14:creationId xmlns:p14="http://schemas.microsoft.com/office/powerpoint/2010/main" val="197771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03D79F4-CD19-4A23-9226-759D7B76AB17}" type="slidenum">
              <a:rPr lang="pt-BR" smtClean="0"/>
              <a:t>63</a:t>
            </a:fld>
            <a:endParaRPr lang="pt-BR"/>
          </a:p>
        </p:txBody>
      </p:sp>
    </p:spTree>
    <p:extLst>
      <p:ext uri="{BB962C8B-B14F-4D97-AF65-F5344CB8AC3E}">
        <p14:creationId xmlns:p14="http://schemas.microsoft.com/office/powerpoint/2010/main" val="253189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03D79F4-CD19-4A23-9226-759D7B76AB17}" type="slidenum">
              <a:rPr lang="pt-BR" smtClean="0"/>
              <a:t>66</a:t>
            </a:fld>
            <a:endParaRPr lang="pt-BR"/>
          </a:p>
        </p:txBody>
      </p:sp>
    </p:spTree>
    <p:extLst>
      <p:ext uri="{BB962C8B-B14F-4D97-AF65-F5344CB8AC3E}">
        <p14:creationId xmlns:p14="http://schemas.microsoft.com/office/powerpoint/2010/main" val="328667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AC0FF02-A9C3-4749-B898-733FA28C6B98}" type="datetime1">
              <a:rPr lang="pt-BR" smtClean="0"/>
              <a:t>05/11/2015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7086600" y="-61912"/>
            <a:ext cx="2057400" cy="365125"/>
          </a:xfrm>
        </p:spPr>
        <p:txBody>
          <a:bodyPr/>
          <a:lstStyle>
            <a:lvl1pPr>
              <a:defRPr sz="1400">
                <a:solidFill>
                  <a:schemeClr val="bg1"/>
                </a:solidFill>
              </a:defRPr>
            </a:lvl1pPr>
          </a:lstStyle>
          <a:p>
            <a:fld id="{86EDDCF7-E661-4872-BD01-CA90F2EB4B91}" type="slidenum">
              <a:rPr lang="pt-BR" smtClean="0"/>
              <a:pPr/>
              <a:t>‹nº›</a:t>
            </a:fld>
            <a:r>
              <a:rPr lang="pt-BR" dirty="0" smtClean="0"/>
              <a:t>de 86</a:t>
            </a:r>
            <a:endParaRPr lang="pt-BR" dirty="0"/>
          </a:p>
        </p:txBody>
      </p:sp>
    </p:spTree>
    <p:extLst>
      <p:ext uri="{BB962C8B-B14F-4D97-AF65-F5344CB8AC3E}">
        <p14:creationId xmlns:p14="http://schemas.microsoft.com/office/powerpoint/2010/main" val="284942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7462FA0-57C2-4C2F-878B-D79D5DFB873A}" type="datetime1">
              <a:rPr lang="pt-BR" smtClean="0"/>
              <a:t>05/11/2015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6EDDCF7-E661-4872-BD01-CA90F2EB4B91}" type="slidenum">
              <a:rPr lang="pt-BR" smtClean="0"/>
              <a:t>‹nº›</a:t>
            </a:fld>
            <a:endParaRPr lang="pt-BR"/>
          </a:p>
        </p:txBody>
      </p:sp>
    </p:spTree>
    <p:extLst>
      <p:ext uri="{BB962C8B-B14F-4D97-AF65-F5344CB8AC3E}">
        <p14:creationId xmlns:p14="http://schemas.microsoft.com/office/powerpoint/2010/main" val="53094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6589E35-052A-4E44-991E-EFFF0DD82722}" type="datetime1">
              <a:rPr lang="pt-BR" smtClean="0"/>
              <a:t>05/11/2015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6EDDCF7-E661-4872-BD01-CA90F2EB4B91}" type="slidenum">
              <a:rPr lang="pt-BR" smtClean="0"/>
              <a:t>‹nº›</a:t>
            </a:fld>
            <a:endParaRPr lang="pt-BR"/>
          </a:p>
        </p:txBody>
      </p:sp>
    </p:spTree>
    <p:extLst>
      <p:ext uri="{BB962C8B-B14F-4D97-AF65-F5344CB8AC3E}">
        <p14:creationId xmlns:p14="http://schemas.microsoft.com/office/powerpoint/2010/main" val="422998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9EF555A-BEF9-4E1A-8DEE-049771DFEEAA}" type="datetime1">
              <a:rPr lang="pt-BR" smtClean="0"/>
              <a:t>05/11/2015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6EDDCF7-E661-4872-BD01-CA90F2EB4B91}" type="slidenum">
              <a:rPr lang="pt-BR" smtClean="0"/>
              <a:t>‹nº›</a:t>
            </a:fld>
            <a:endParaRPr lang="pt-BR"/>
          </a:p>
        </p:txBody>
      </p:sp>
    </p:spTree>
    <p:extLst>
      <p:ext uri="{BB962C8B-B14F-4D97-AF65-F5344CB8AC3E}">
        <p14:creationId xmlns:p14="http://schemas.microsoft.com/office/powerpoint/2010/main" val="44770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EB44FF2-4867-4806-99CA-444459E9D8A9}" type="datetime1">
              <a:rPr lang="pt-BR" smtClean="0"/>
              <a:t>05/11/2015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6EDDCF7-E661-4872-BD01-CA90F2EB4B91}" type="slidenum">
              <a:rPr lang="pt-BR" smtClean="0"/>
              <a:t>‹nº›</a:t>
            </a:fld>
            <a:endParaRPr lang="pt-BR"/>
          </a:p>
        </p:txBody>
      </p:sp>
    </p:spTree>
    <p:extLst>
      <p:ext uri="{BB962C8B-B14F-4D97-AF65-F5344CB8AC3E}">
        <p14:creationId xmlns:p14="http://schemas.microsoft.com/office/powerpoint/2010/main" val="386540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8E7A6A3-A2B9-4C58-A04C-2830ECEEAE14}" type="datetime1">
              <a:rPr lang="pt-BR" smtClean="0"/>
              <a:t>05/11/2015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6EDDCF7-E661-4872-BD01-CA90F2EB4B91}" type="slidenum">
              <a:rPr lang="pt-BR" smtClean="0"/>
              <a:t>‹nº›</a:t>
            </a:fld>
            <a:endParaRPr lang="pt-BR"/>
          </a:p>
        </p:txBody>
      </p:sp>
    </p:spTree>
    <p:extLst>
      <p:ext uri="{BB962C8B-B14F-4D97-AF65-F5344CB8AC3E}">
        <p14:creationId xmlns:p14="http://schemas.microsoft.com/office/powerpoint/2010/main" val="323182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28C8CF8-66C8-4106-95EE-C5DE647B5971}" type="datetime1">
              <a:rPr lang="pt-BR" smtClean="0"/>
              <a:t>05/11/2015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6EDDCF7-E661-4872-BD01-CA90F2EB4B91}" type="slidenum">
              <a:rPr lang="pt-BR" smtClean="0"/>
              <a:t>‹nº›</a:t>
            </a:fld>
            <a:endParaRPr lang="pt-BR"/>
          </a:p>
        </p:txBody>
      </p:sp>
    </p:spTree>
    <p:extLst>
      <p:ext uri="{BB962C8B-B14F-4D97-AF65-F5344CB8AC3E}">
        <p14:creationId xmlns:p14="http://schemas.microsoft.com/office/powerpoint/2010/main" val="388308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A04C456-A5B2-4EA7-AF32-D6C79A513B0D}" type="datetime1">
              <a:rPr lang="pt-BR" smtClean="0"/>
              <a:t>05/11/2015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6EDDCF7-E661-4872-BD01-CA90F2EB4B91}" type="slidenum">
              <a:rPr lang="pt-BR" smtClean="0"/>
              <a:t>‹nº›</a:t>
            </a:fld>
            <a:endParaRPr lang="pt-BR"/>
          </a:p>
        </p:txBody>
      </p:sp>
    </p:spTree>
    <p:extLst>
      <p:ext uri="{BB962C8B-B14F-4D97-AF65-F5344CB8AC3E}">
        <p14:creationId xmlns:p14="http://schemas.microsoft.com/office/powerpoint/2010/main" val="195396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0F83C1-9D0A-4BB1-8427-9B486C292D81}" type="datetime1">
              <a:rPr lang="pt-BR" smtClean="0"/>
              <a:t>05/11/2015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6EDDCF7-E661-4872-BD01-CA90F2EB4B91}" type="slidenum">
              <a:rPr lang="pt-BR" smtClean="0"/>
              <a:t>‹nº›</a:t>
            </a:fld>
            <a:endParaRPr lang="pt-BR"/>
          </a:p>
        </p:txBody>
      </p:sp>
    </p:spTree>
    <p:extLst>
      <p:ext uri="{BB962C8B-B14F-4D97-AF65-F5344CB8AC3E}">
        <p14:creationId xmlns:p14="http://schemas.microsoft.com/office/powerpoint/2010/main" val="109986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B862506-5FB0-436F-90B1-99D9F58AFC8D}" type="datetime1">
              <a:rPr lang="pt-BR" smtClean="0"/>
              <a:t>05/11/2015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6EDDCF7-E661-4872-BD01-CA90F2EB4B91}" type="slidenum">
              <a:rPr lang="pt-BR" smtClean="0"/>
              <a:t>‹nº›</a:t>
            </a:fld>
            <a:endParaRPr lang="pt-BR"/>
          </a:p>
        </p:txBody>
      </p:sp>
    </p:spTree>
    <p:extLst>
      <p:ext uri="{BB962C8B-B14F-4D97-AF65-F5344CB8AC3E}">
        <p14:creationId xmlns:p14="http://schemas.microsoft.com/office/powerpoint/2010/main" val="226431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DC31165-6364-49A6-987F-B70B05543497}" type="datetime1">
              <a:rPr lang="pt-BR" smtClean="0"/>
              <a:t>05/11/2015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6EDDCF7-E661-4872-BD01-CA90F2EB4B91}" type="slidenum">
              <a:rPr lang="pt-BR" smtClean="0"/>
              <a:t>‹nº›</a:t>
            </a:fld>
            <a:endParaRPr lang="pt-BR"/>
          </a:p>
        </p:txBody>
      </p:sp>
    </p:spTree>
    <p:extLst>
      <p:ext uri="{BB962C8B-B14F-4D97-AF65-F5344CB8AC3E}">
        <p14:creationId xmlns:p14="http://schemas.microsoft.com/office/powerpoint/2010/main" val="425914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66DBC8-1E21-4217-95C5-9DD9DB796623}" type="datetime1">
              <a:rPr lang="pt-BR" smtClean="0"/>
              <a:t>05/11/2015</a:t>
            </a:fld>
            <a:endParaRPr 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EDDCF7-E661-4872-BD01-CA90F2EB4B91}" type="slidenum">
              <a:rPr lang="pt-BR" smtClean="0"/>
              <a:t>‹nº›</a:t>
            </a:fld>
            <a:endParaRPr lang="pt-BR"/>
          </a:p>
        </p:txBody>
      </p:sp>
    </p:spTree>
    <p:extLst>
      <p:ext uri="{BB962C8B-B14F-4D97-AF65-F5344CB8AC3E}">
        <p14:creationId xmlns:p14="http://schemas.microsoft.com/office/powerpoint/2010/main" val="3790962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jpeg"/><Relationship Id="rId3" Type="http://schemas.openxmlformats.org/officeDocument/2006/relationships/image" Target="../media/image18.jpg"/><Relationship Id="rId7" Type="http://schemas.openxmlformats.org/officeDocument/2006/relationships/image" Target="../media/image29.jpeg"/><Relationship Id="rId12"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1.jpg"/><Relationship Id="rId11" Type="http://schemas.openxmlformats.org/officeDocument/2006/relationships/image" Target="../media/image31.gif"/><Relationship Id="rId5" Type="http://schemas.openxmlformats.org/officeDocument/2006/relationships/image" Target="../media/image20.jpg"/><Relationship Id="rId10" Type="http://schemas.openxmlformats.org/officeDocument/2006/relationships/image" Target="../media/image23.jpeg"/><Relationship Id="rId4" Type="http://schemas.openxmlformats.org/officeDocument/2006/relationships/image" Target="../media/image19.png"/><Relationship Id="rId9"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2.w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8.wmf"/></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9.wmf"/><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70.wmf"/><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jpeg"/></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jpeg"/><Relationship Id="rId7" Type="http://schemas.openxmlformats.org/officeDocument/2006/relationships/image" Target="../media/image76.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5.wmf"/><Relationship Id="rId4" Type="http://schemas.openxmlformats.org/officeDocument/2006/relationships/oleObject" Target="../embeddings/oleObject4.bin"/><Relationship Id="rId9" Type="http://schemas.openxmlformats.org/officeDocument/2006/relationships/image" Target="../media/image77.wmf"/></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8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586150"/>
            <a:ext cx="9144000"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6252519"/>
            <a:ext cx="9144000" cy="3336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7" name="Retângulo 6"/>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8" name="Retângulo 7"/>
          <p:cNvSpPr/>
          <p:nvPr/>
        </p:nvSpPr>
        <p:spPr>
          <a:xfrm>
            <a:off x="0" y="234778"/>
            <a:ext cx="9144000" cy="37482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66" y="909490"/>
            <a:ext cx="2701795" cy="1075433"/>
          </a:xfrm>
          <a:prstGeom prst="rect">
            <a:avLst/>
          </a:prstGeom>
        </p:spPr>
      </p:pic>
      <p:sp>
        <p:nvSpPr>
          <p:cNvPr id="12" name="CaixaDeTexto 11"/>
          <p:cNvSpPr txBox="1"/>
          <p:nvPr/>
        </p:nvSpPr>
        <p:spPr>
          <a:xfrm>
            <a:off x="1664043" y="2577843"/>
            <a:ext cx="5815914" cy="1569660"/>
          </a:xfrm>
          <a:prstGeom prst="rect">
            <a:avLst/>
          </a:prstGeom>
          <a:noFill/>
        </p:spPr>
        <p:txBody>
          <a:bodyPr wrap="square" rtlCol="0">
            <a:spAutoFit/>
          </a:bodyPr>
          <a:lstStyle/>
          <a:p>
            <a:endParaRPr lang="pt-BR" sz="2400" b="1" dirty="0" smtClean="0">
              <a:latin typeface="Arial" panose="020B0604020202020204" pitchFamily="34" charset="0"/>
              <a:cs typeface="Arial" panose="020B0604020202020204" pitchFamily="34" charset="0"/>
            </a:endParaRPr>
          </a:p>
          <a:p>
            <a:r>
              <a:rPr lang="pt-BR" sz="2400" b="1" dirty="0">
                <a:latin typeface="Arial" panose="020B0604020202020204" pitchFamily="34" charset="0"/>
                <a:cs typeface="Arial" panose="020B0604020202020204" pitchFamily="34" charset="0"/>
              </a:rPr>
              <a:t> A Metodologia de Desenvolvimento Baseado em Modelos para Software Automotivo: Hands-On</a:t>
            </a:r>
            <a:endParaRPr lang="pt-BR" sz="2400" b="1" dirty="0" smtClean="0">
              <a:latin typeface="Arial" panose="020B0604020202020204" pitchFamily="34" charset="0"/>
              <a:cs typeface="Arial" panose="020B0604020202020204" pitchFamily="34" charset="0"/>
            </a:endParaRPr>
          </a:p>
        </p:txBody>
      </p:sp>
      <p:sp>
        <p:nvSpPr>
          <p:cNvPr id="14" name="CaixaDeTexto 13"/>
          <p:cNvSpPr txBox="1"/>
          <p:nvPr/>
        </p:nvSpPr>
        <p:spPr>
          <a:xfrm>
            <a:off x="0" y="5404360"/>
            <a:ext cx="5815914" cy="646331"/>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João Henrique </a:t>
            </a:r>
            <a:r>
              <a:rPr lang="pt-BR" dirty="0" err="1" smtClean="0">
                <a:latin typeface="Arial" panose="020B0604020202020204" pitchFamily="34" charset="0"/>
                <a:cs typeface="Arial" panose="020B0604020202020204" pitchFamily="34" charset="0"/>
              </a:rPr>
              <a:t>Zander</a:t>
            </a:r>
            <a:r>
              <a:rPr lang="pt-BR" dirty="0" smtClean="0">
                <a:latin typeface="Arial" panose="020B0604020202020204" pitchFamily="34" charset="0"/>
                <a:cs typeface="Arial" panose="020B0604020202020204" pitchFamily="34" charset="0"/>
              </a:rPr>
              <a:t> </a:t>
            </a:r>
            <a:r>
              <a:rPr lang="pt-BR" dirty="0" err="1" smtClean="0">
                <a:latin typeface="Arial" panose="020B0604020202020204" pitchFamily="34" charset="0"/>
                <a:cs typeface="Arial" panose="020B0604020202020204" pitchFamily="34" charset="0"/>
              </a:rPr>
              <a:t>Neme</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Max Mauro Dias Santos</a:t>
            </a:r>
          </a:p>
        </p:txBody>
      </p:sp>
      <p:pic>
        <p:nvPicPr>
          <p:cNvPr id="6146" name="Picture 2" descr="SBES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278" y="826963"/>
            <a:ext cx="2917258" cy="121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72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MINIATURIZAÇÃO DO HARDWARE</a:t>
            </a:r>
            <a:endParaRPr lang="pt-BR" dirty="0">
              <a:latin typeface="Arial" panose="020B0604020202020204" pitchFamily="34" charset="0"/>
              <a:cs typeface="Arial" panose="020B0604020202020204" pitchFamily="34" charset="0"/>
            </a:endParaRPr>
          </a:p>
        </p:txBody>
      </p:sp>
      <p:sp>
        <p:nvSpPr>
          <p:cNvPr id="3" name="Retângulo 2"/>
          <p:cNvSpPr/>
          <p:nvPr/>
        </p:nvSpPr>
        <p:spPr>
          <a:xfrm>
            <a:off x="431442" y="1367187"/>
            <a:ext cx="7772400" cy="400110"/>
          </a:xfrm>
          <a:prstGeom prst="rect">
            <a:avLst/>
          </a:prstGeom>
        </p:spPr>
        <p:txBody>
          <a:bodyPr wrap="square">
            <a:spAutoFit/>
          </a:bodyPr>
          <a:lstStyle/>
          <a:p>
            <a:r>
              <a:rPr lang="pt-BR" sz="2000" dirty="0" smtClean="0"/>
              <a:t>Hardware </a:t>
            </a:r>
            <a:r>
              <a:rPr lang="pt-BR" sz="2000" dirty="0"/>
              <a:t>“invisíveis”. Onde está </a:t>
            </a:r>
            <a:r>
              <a:rPr lang="pt-BR" sz="2000" dirty="0" smtClean="0"/>
              <a:t>o computador</a:t>
            </a:r>
            <a:r>
              <a:rPr lang="pt-BR" sz="2000" dirty="0"/>
              <a:t>? </a:t>
            </a:r>
          </a:p>
        </p:txBody>
      </p:sp>
      <p:pic>
        <p:nvPicPr>
          <p:cNvPr id="5" name="Imagem 4"/>
          <p:cNvPicPr>
            <a:picLocks noChangeAspect="1"/>
          </p:cNvPicPr>
          <p:nvPr/>
        </p:nvPicPr>
        <p:blipFill>
          <a:blip r:embed="rId3"/>
          <a:stretch>
            <a:fillRect/>
          </a:stretch>
        </p:blipFill>
        <p:spPr>
          <a:xfrm>
            <a:off x="776287" y="2036334"/>
            <a:ext cx="7591425" cy="4095750"/>
          </a:xfrm>
          <a:prstGeom prst="rect">
            <a:avLst/>
          </a:prstGeom>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10</a:t>
            </a:fld>
            <a:endParaRPr lang="pt-BR"/>
          </a:p>
        </p:txBody>
      </p:sp>
    </p:spTree>
    <p:extLst>
      <p:ext uri="{BB962C8B-B14F-4D97-AF65-F5344CB8AC3E}">
        <p14:creationId xmlns:p14="http://schemas.microsoft.com/office/powerpoint/2010/main" val="3524642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2" name="Retângulo 1"/>
          <p:cNvSpPr/>
          <p:nvPr/>
        </p:nvSpPr>
        <p:spPr>
          <a:xfrm>
            <a:off x="504220" y="3091418"/>
            <a:ext cx="8135560" cy="646331"/>
          </a:xfrm>
          <a:prstGeom prst="rect">
            <a:avLst/>
          </a:prstGeom>
        </p:spPr>
        <p:txBody>
          <a:bodyPr wrap="none">
            <a:spAutoFit/>
          </a:bodyPr>
          <a:lstStyle/>
          <a:p>
            <a:r>
              <a:rPr lang="pt-BR" sz="3600" dirty="0">
                <a:latin typeface="Arial" panose="020B0604020202020204" pitchFamily="34" charset="0"/>
                <a:cs typeface="Arial" panose="020B0604020202020204" pitchFamily="34" charset="0"/>
              </a:rPr>
              <a:t>Software como Diferencial Competitivo</a:t>
            </a: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11</a:t>
            </a:fld>
            <a:endParaRPr lang="pt-BR"/>
          </a:p>
        </p:txBody>
      </p:sp>
    </p:spTree>
    <p:extLst>
      <p:ext uri="{BB962C8B-B14F-4D97-AF65-F5344CB8AC3E}">
        <p14:creationId xmlns:p14="http://schemas.microsoft.com/office/powerpoint/2010/main" val="1063328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SOFTWARE COMO DIFERENCIAL COMPETITIVO</a:t>
            </a:r>
            <a:endParaRPr lang="pt-BR" dirty="0">
              <a:latin typeface="Arial" panose="020B0604020202020204" pitchFamily="34" charset="0"/>
              <a:cs typeface="Arial" panose="020B0604020202020204" pitchFamily="34" charset="0"/>
            </a:endParaRPr>
          </a:p>
        </p:txBody>
      </p:sp>
      <p:sp>
        <p:nvSpPr>
          <p:cNvPr id="5" name="Retângulo 4"/>
          <p:cNvSpPr/>
          <p:nvPr/>
        </p:nvSpPr>
        <p:spPr>
          <a:xfrm>
            <a:off x="3998340" y="1378755"/>
            <a:ext cx="4481847" cy="4524315"/>
          </a:xfrm>
          <a:prstGeom prst="rect">
            <a:avLst/>
          </a:prstGeom>
        </p:spPr>
        <p:txBody>
          <a:bodyPr wrap="square">
            <a:spAutoFit/>
          </a:bodyPr>
          <a:lstStyle/>
          <a:p>
            <a:r>
              <a:rPr lang="pt-BR" sz="2400" dirty="0"/>
              <a:t>Segundo Alan </a:t>
            </a:r>
            <a:r>
              <a:rPr lang="pt-BR" sz="2400" dirty="0" err="1"/>
              <a:t>Kay</a:t>
            </a:r>
            <a:r>
              <a:rPr lang="pt-BR" sz="2400" dirty="0"/>
              <a:t>, um dos fundadores da Apple, Steve Jobs sempre disse que a Apple é uma empresa de </a:t>
            </a:r>
            <a:r>
              <a:rPr lang="pt-BR" sz="2400" dirty="0" smtClean="0"/>
              <a:t>software</a:t>
            </a:r>
            <a:r>
              <a:rPr lang="pt-BR" sz="2400" dirty="0"/>
              <a:t>. Isso não fazia </a:t>
            </a:r>
            <a:r>
              <a:rPr lang="pt-BR" sz="2400" dirty="0" smtClean="0"/>
              <a:t>sentido </a:t>
            </a:r>
            <a:r>
              <a:rPr lang="pt-BR" sz="2400" dirty="0"/>
              <a:t>porque o hardware da Apple era muito bom também. Depois de um tempo ele entendeu o que Jobs queria dizer: A Apple sabe fazer </a:t>
            </a:r>
            <a:r>
              <a:rPr lang="pt-BR" sz="2400" dirty="0" smtClean="0"/>
              <a:t>software </a:t>
            </a:r>
            <a:r>
              <a:rPr lang="pt-BR" sz="2400" dirty="0"/>
              <a:t>bom, esse é o diferencial </a:t>
            </a:r>
            <a:r>
              <a:rPr lang="pt-BR" sz="2400" dirty="0" smtClean="0"/>
              <a:t>competitivo </a:t>
            </a:r>
            <a:r>
              <a:rPr lang="pt-BR" sz="2400" dirty="0"/>
              <a:t>dela. As pessoas usam (interagem com) </a:t>
            </a:r>
            <a:r>
              <a:rPr lang="pt-BR" sz="2400" dirty="0" smtClean="0"/>
              <a:t>software </a:t>
            </a:r>
            <a:r>
              <a:rPr lang="pt-BR" sz="2400" dirty="0"/>
              <a:t>e não hardware.</a:t>
            </a:r>
          </a:p>
        </p:txBody>
      </p:sp>
      <p:pic>
        <p:nvPicPr>
          <p:cNvPr id="7" name="Imagem 6"/>
          <p:cNvPicPr>
            <a:picLocks noChangeAspect="1"/>
          </p:cNvPicPr>
          <p:nvPr/>
        </p:nvPicPr>
        <p:blipFill>
          <a:blip r:embed="rId3"/>
          <a:stretch>
            <a:fillRect/>
          </a:stretch>
        </p:blipFill>
        <p:spPr>
          <a:xfrm>
            <a:off x="438351" y="1759873"/>
            <a:ext cx="3038475" cy="2286000"/>
          </a:xfrm>
          <a:prstGeom prst="rect">
            <a:avLst/>
          </a:prstGeom>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12</a:t>
            </a:fld>
            <a:endParaRPr lang="pt-BR"/>
          </a:p>
        </p:txBody>
      </p:sp>
    </p:spTree>
    <p:extLst>
      <p:ext uri="{BB962C8B-B14F-4D97-AF65-F5344CB8AC3E}">
        <p14:creationId xmlns:p14="http://schemas.microsoft.com/office/powerpoint/2010/main" val="2683209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2" name="Retângulo 1"/>
          <p:cNvSpPr/>
          <p:nvPr/>
        </p:nvSpPr>
        <p:spPr>
          <a:xfrm>
            <a:off x="764732" y="2748239"/>
            <a:ext cx="7715455" cy="1200329"/>
          </a:xfrm>
          <a:prstGeom prst="rect">
            <a:avLst/>
          </a:prstGeom>
        </p:spPr>
        <p:txBody>
          <a:bodyPr wrap="square">
            <a:spAutoFit/>
          </a:bodyPr>
          <a:lstStyle/>
          <a:p>
            <a:pPr algn="ctr"/>
            <a:r>
              <a:rPr lang="pt-BR" sz="3600" dirty="0" smtClean="0">
                <a:latin typeface="Arial" panose="020B0604020202020204" pitchFamily="34" charset="0"/>
                <a:cs typeface="Arial" panose="020B0604020202020204" pitchFamily="34" charset="0"/>
              </a:rPr>
              <a:t>2. Como </a:t>
            </a:r>
            <a:r>
              <a:rPr lang="pt-BR" sz="3600" dirty="0">
                <a:latin typeface="Arial" panose="020B0604020202020204" pitchFamily="34" charset="0"/>
                <a:cs typeface="Arial" panose="020B0604020202020204" pitchFamily="34" charset="0"/>
              </a:rPr>
              <a:t>o software se encaixa em um projeto automotivo?</a:t>
            </a: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13</a:t>
            </a:fld>
            <a:endParaRPr lang="pt-BR"/>
          </a:p>
        </p:txBody>
      </p:sp>
    </p:spTree>
    <p:extLst>
      <p:ext uri="{BB962C8B-B14F-4D97-AF65-F5344CB8AC3E}">
        <p14:creationId xmlns:p14="http://schemas.microsoft.com/office/powerpoint/2010/main" val="3039069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5"/>
          <p:cNvSpPr>
            <a:spLocks noChangeArrowheads="1"/>
          </p:cNvSpPr>
          <p:nvPr/>
        </p:nvSpPr>
        <p:spPr bwMode="auto">
          <a:xfrm>
            <a:off x="238850" y="857232"/>
            <a:ext cx="8748712" cy="1840504"/>
          </a:xfrm>
          <a:prstGeom prst="rect">
            <a:avLst/>
          </a:prstGeom>
          <a:noFill/>
          <a:ln w="9525">
            <a:noFill/>
            <a:miter lim="800000"/>
            <a:headEnd/>
            <a:tailEnd/>
          </a:ln>
        </p:spPr>
        <p:txBody>
          <a:bodyPr>
            <a:spAutoFit/>
          </a:bodyPr>
          <a:lstStyle/>
          <a:p>
            <a:pPr marL="273050" indent="-273050" algn="just">
              <a:lnSpc>
                <a:spcPct val="90000"/>
              </a:lnSpc>
              <a:spcAft>
                <a:spcPts val="600"/>
              </a:spcAft>
              <a:buClr>
                <a:srgbClr val="CF9600"/>
              </a:buClr>
              <a:buFont typeface="Wingdings" pitchFamily="2" charset="2"/>
              <a:buChar char="§"/>
            </a:pPr>
            <a:r>
              <a:rPr lang="pt-BR" dirty="0" smtClean="0">
                <a:latin typeface="Arial" panose="020B0604020202020204" pitchFamily="34" charset="0"/>
                <a:cs typeface="Arial" panose="020B0604020202020204" pitchFamily="34" charset="0"/>
              </a:rPr>
              <a:t>O </a:t>
            </a:r>
            <a:r>
              <a:rPr lang="pt-BR" dirty="0">
                <a:latin typeface="Arial" panose="020B0604020202020204" pitchFamily="34" charset="0"/>
                <a:cs typeface="Arial" panose="020B0604020202020204" pitchFamily="34" charset="0"/>
              </a:rPr>
              <a:t>forte crescimento do parque automotivo brasileiro é </a:t>
            </a:r>
            <a:r>
              <a:rPr lang="pt-BR" dirty="0" smtClean="0">
                <a:latin typeface="Arial" panose="020B0604020202020204" pitchFamily="34" charset="0"/>
                <a:cs typeface="Arial" panose="020B0604020202020204" pitchFamily="34" charset="0"/>
              </a:rPr>
              <a:t>uma </a:t>
            </a:r>
            <a:r>
              <a:rPr lang="pt-BR" dirty="0">
                <a:latin typeface="Arial" panose="020B0604020202020204" pitchFamily="34" charset="0"/>
                <a:cs typeface="Arial" panose="020B0604020202020204" pitchFamily="34" charset="0"/>
              </a:rPr>
              <a:t>alavanca adicional para o crescimento do mercado de reposição.</a:t>
            </a:r>
          </a:p>
          <a:p>
            <a:pPr marL="273050" indent="-273050" algn="just">
              <a:lnSpc>
                <a:spcPct val="90000"/>
              </a:lnSpc>
              <a:spcAft>
                <a:spcPts val="600"/>
              </a:spcAft>
              <a:buClr>
                <a:srgbClr val="CF9600"/>
              </a:buClr>
              <a:buFont typeface="Wingdings" pitchFamily="2" charset="2"/>
              <a:buChar char="§"/>
            </a:pPr>
            <a:r>
              <a:rPr lang="pt-BR" dirty="0" smtClean="0">
                <a:latin typeface="Arial" panose="020B0604020202020204" pitchFamily="34" charset="0"/>
                <a:cs typeface="Arial" panose="020B0604020202020204" pitchFamily="34" charset="0"/>
              </a:rPr>
              <a:t>Pode-se verificar nos dois gráficos que:</a:t>
            </a:r>
          </a:p>
          <a:p>
            <a:pPr marL="730250" lvl="1" indent="-273050" algn="just">
              <a:lnSpc>
                <a:spcPct val="90000"/>
              </a:lnSpc>
              <a:spcAft>
                <a:spcPts val="600"/>
              </a:spcAft>
              <a:buClr>
                <a:srgbClr val="CF9600"/>
              </a:buClr>
              <a:buFont typeface="Wingdings" pitchFamily="2" charset="2"/>
              <a:buChar char="§"/>
            </a:pPr>
            <a:r>
              <a:rPr lang="pt-BR" sz="1600" dirty="0" smtClean="0">
                <a:latin typeface="Arial" panose="020B0604020202020204" pitchFamily="34" charset="0"/>
                <a:cs typeface="Arial" panose="020B0604020202020204" pitchFamily="34" charset="0"/>
              </a:rPr>
              <a:t>Gráfico Esquerda – Tamanho da frota nacional esta em crescimento</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730250" lvl="1" indent="-273050" algn="just">
              <a:lnSpc>
                <a:spcPct val="90000"/>
              </a:lnSpc>
              <a:spcAft>
                <a:spcPts val="600"/>
              </a:spcAft>
              <a:buClr>
                <a:srgbClr val="CF9600"/>
              </a:buClr>
              <a:buFont typeface="Wingdings" pitchFamily="2" charset="2"/>
              <a:buChar char="§"/>
            </a:pPr>
            <a:r>
              <a:rPr lang="pt-BR" sz="1600" dirty="0" smtClean="0">
                <a:latin typeface="Arial" panose="020B0604020202020204" pitchFamily="34" charset="0"/>
                <a:cs typeface="Arial" panose="020B0604020202020204" pitchFamily="34" charset="0"/>
              </a:rPr>
              <a:t>Gráfico Direita – Idade média dos veículos nacionais em queda</a:t>
            </a:r>
            <a:r>
              <a:rPr lang="en-US" sz="1600" dirty="0" smtClean="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a:p>
            <a:pPr marL="273050" indent="-273050" algn="just">
              <a:lnSpc>
                <a:spcPct val="90000"/>
              </a:lnSpc>
              <a:spcAft>
                <a:spcPts val="600"/>
              </a:spcAft>
              <a:buClr>
                <a:schemeClr val="accent1"/>
              </a:buClr>
              <a:buFont typeface="Wingdings" pitchFamily="2" charset="2"/>
              <a:buChar char="§"/>
            </a:pPr>
            <a:endParaRPr lang="pt-BR" dirty="0">
              <a:latin typeface="Arial" panose="020B0604020202020204" pitchFamily="34" charset="0"/>
              <a:cs typeface="Arial" panose="020B0604020202020204" pitchFamily="34" charset="0"/>
            </a:endParaRPr>
          </a:p>
        </p:txBody>
      </p:sp>
      <p:pic>
        <p:nvPicPr>
          <p:cNvPr id="10" name="Picture 2" descr="http://www.revistaautomotivo.com.br/auto/wp-content/uploads/2013/05/crescimento-mercado-keese.jpg"/>
          <p:cNvPicPr>
            <a:picLocks noChangeAspect="1" noChangeArrowheads="1"/>
          </p:cNvPicPr>
          <p:nvPr/>
        </p:nvPicPr>
        <p:blipFill>
          <a:blip r:embed="rId3"/>
          <a:srcRect t="17555" b="7230"/>
          <a:stretch>
            <a:fillRect/>
          </a:stretch>
        </p:blipFill>
        <p:spPr bwMode="auto">
          <a:xfrm>
            <a:off x="1001713" y="2622748"/>
            <a:ext cx="7285037" cy="3644900"/>
          </a:xfrm>
          <a:prstGeom prst="rect">
            <a:avLst/>
          </a:prstGeom>
          <a:noFill/>
          <a:ln w="9525">
            <a:noFill/>
            <a:miter lim="800000"/>
            <a:headEnd/>
            <a:tailEnd/>
          </a:ln>
        </p:spPr>
      </p:pic>
      <p:sp>
        <p:nvSpPr>
          <p:cNvPr id="12" name="Retângulo 11"/>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PANORAMA ATUAL</a:t>
            </a:r>
            <a:endParaRPr lang="pt-BR"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14</a:t>
            </a:fld>
            <a:endParaRPr lang="pt-BR"/>
          </a:p>
        </p:txBody>
      </p:sp>
    </p:spTree>
    <p:extLst>
      <p:ext uri="{BB962C8B-B14F-4D97-AF65-F5344CB8AC3E}">
        <p14:creationId xmlns:p14="http://schemas.microsoft.com/office/powerpoint/2010/main" val="2159505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43016"/>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latin typeface="Arial" panose="020B0604020202020204" pitchFamily="34" charset="0"/>
                <a:cs typeface="Arial" panose="020B0604020202020204" pitchFamily="34" charset="0"/>
              </a:rPr>
              <a:t>PANORAMA ATUAL</a:t>
            </a:r>
            <a:endParaRPr lang="pt-BR" dirty="0">
              <a:latin typeface="Arial" panose="020B0604020202020204" pitchFamily="34" charset="0"/>
              <a:cs typeface="Arial" panose="020B0604020202020204" pitchFamily="34" charset="0"/>
            </a:endParaRPr>
          </a:p>
        </p:txBody>
      </p:sp>
      <p:sp>
        <p:nvSpPr>
          <p:cNvPr id="3" name="Retângulo 2"/>
          <p:cNvSpPr/>
          <p:nvPr/>
        </p:nvSpPr>
        <p:spPr>
          <a:xfrm>
            <a:off x="238257" y="1092010"/>
            <a:ext cx="8390587" cy="830997"/>
          </a:xfrm>
          <a:prstGeom prst="rect">
            <a:avLst/>
          </a:prstGeom>
        </p:spPr>
        <p:txBody>
          <a:bodyPr wrap="square">
            <a:spAutoFit/>
          </a:bodyPr>
          <a:lstStyle/>
          <a:p>
            <a:r>
              <a:rPr lang="pt-BR" sz="2400" dirty="0"/>
              <a:t>A quantidade de sistemas eletrônicos em projetos automobilísticos é cada vez maior.</a:t>
            </a:r>
          </a:p>
        </p:txBody>
      </p:sp>
      <p:pic>
        <p:nvPicPr>
          <p:cNvPr id="5" name="Imagem 4"/>
          <p:cNvPicPr>
            <a:picLocks noChangeAspect="1"/>
          </p:cNvPicPr>
          <p:nvPr/>
        </p:nvPicPr>
        <p:blipFill>
          <a:blip r:embed="rId3"/>
          <a:stretch>
            <a:fillRect/>
          </a:stretch>
        </p:blipFill>
        <p:spPr>
          <a:xfrm>
            <a:off x="3013642" y="2363740"/>
            <a:ext cx="6130358" cy="3768344"/>
          </a:xfrm>
          <a:prstGeom prst="rect">
            <a:avLst/>
          </a:prstGeom>
        </p:spPr>
      </p:pic>
      <p:sp>
        <p:nvSpPr>
          <p:cNvPr id="7" name="Retângulo 6"/>
          <p:cNvSpPr/>
          <p:nvPr/>
        </p:nvSpPr>
        <p:spPr>
          <a:xfrm>
            <a:off x="328411" y="2627388"/>
            <a:ext cx="4572000" cy="2585323"/>
          </a:xfrm>
          <a:prstGeom prst="rect">
            <a:avLst/>
          </a:prstGeom>
        </p:spPr>
        <p:txBody>
          <a:bodyPr>
            <a:spAutoFit/>
          </a:bodyPr>
          <a:lstStyle/>
          <a:p>
            <a:r>
              <a:rPr lang="pt-BR" dirty="0"/>
              <a:t>• Injeção eletrônica </a:t>
            </a:r>
            <a:endParaRPr lang="pt-BR" dirty="0" smtClean="0"/>
          </a:p>
          <a:p>
            <a:r>
              <a:rPr lang="pt-BR" dirty="0" smtClean="0"/>
              <a:t>• </a:t>
            </a:r>
            <a:r>
              <a:rPr lang="pt-BR" dirty="0"/>
              <a:t>Freios ABS </a:t>
            </a:r>
            <a:endParaRPr lang="pt-BR" dirty="0" smtClean="0"/>
          </a:p>
          <a:p>
            <a:r>
              <a:rPr lang="pt-BR" dirty="0" smtClean="0"/>
              <a:t>• </a:t>
            </a:r>
            <a:r>
              <a:rPr lang="pt-BR" dirty="0"/>
              <a:t>Sistemas de segurança </a:t>
            </a:r>
            <a:endParaRPr lang="pt-BR" dirty="0" smtClean="0"/>
          </a:p>
          <a:p>
            <a:r>
              <a:rPr lang="pt-BR" dirty="0" smtClean="0"/>
              <a:t>• </a:t>
            </a:r>
            <a:r>
              <a:rPr lang="pt-BR" dirty="0"/>
              <a:t>Instrumentos </a:t>
            </a:r>
            <a:endParaRPr lang="pt-BR" dirty="0" smtClean="0"/>
          </a:p>
          <a:p>
            <a:r>
              <a:rPr lang="pt-BR" dirty="0" smtClean="0"/>
              <a:t>• </a:t>
            </a:r>
            <a:r>
              <a:rPr lang="pt-BR" dirty="0"/>
              <a:t>Controles internos </a:t>
            </a:r>
            <a:endParaRPr lang="pt-BR" dirty="0" smtClean="0"/>
          </a:p>
          <a:p>
            <a:r>
              <a:rPr lang="pt-BR" dirty="0" smtClean="0"/>
              <a:t>• </a:t>
            </a:r>
            <a:r>
              <a:rPr lang="pt-BR" dirty="0"/>
              <a:t>Conforto térmico </a:t>
            </a:r>
            <a:endParaRPr lang="pt-BR" dirty="0" smtClean="0"/>
          </a:p>
          <a:p>
            <a:r>
              <a:rPr lang="pt-BR" dirty="0" smtClean="0"/>
              <a:t>• </a:t>
            </a:r>
            <a:r>
              <a:rPr lang="pt-BR" dirty="0"/>
              <a:t>Navegador </a:t>
            </a:r>
            <a:endParaRPr lang="pt-BR" dirty="0" smtClean="0"/>
          </a:p>
          <a:p>
            <a:r>
              <a:rPr lang="pt-BR" dirty="0" smtClean="0"/>
              <a:t>• </a:t>
            </a:r>
            <a:r>
              <a:rPr lang="pt-BR" dirty="0"/>
              <a:t>Entretenimento </a:t>
            </a:r>
            <a:endParaRPr lang="pt-BR" dirty="0" smtClean="0"/>
          </a:p>
          <a:p>
            <a:r>
              <a:rPr lang="pt-BR" dirty="0" smtClean="0"/>
              <a:t>• </a:t>
            </a:r>
            <a:r>
              <a:rPr lang="pt-BR" dirty="0" err="1" smtClean="0"/>
              <a:t>etc</a:t>
            </a:r>
            <a:endParaRPr lang="pt-BR" dirty="0"/>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15</a:t>
            </a:fld>
            <a:endParaRPr lang="pt-BR"/>
          </a:p>
        </p:txBody>
      </p:sp>
    </p:spTree>
    <p:extLst>
      <p:ext uri="{BB962C8B-B14F-4D97-AF65-F5344CB8AC3E}">
        <p14:creationId xmlns:p14="http://schemas.microsoft.com/office/powerpoint/2010/main" val="261253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5" name="Rectangle 5"/>
          <p:cNvSpPr>
            <a:spLocks noChangeArrowheads="1"/>
          </p:cNvSpPr>
          <p:nvPr/>
        </p:nvSpPr>
        <p:spPr bwMode="auto">
          <a:xfrm>
            <a:off x="378296" y="956088"/>
            <a:ext cx="6858000" cy="1942070"/>
          </a:xfrm>
          <a:prstGeom prst="rect">
            <a:avLst/>
          </a:prstGeom>
          <a:noFill/>
          <a:ln w="9525">
            <a:noFill/>
            <a:miter lim="800000"/>
            <a:headEnd/>
            <a:tailEnd/>
          </a:ln>
        </p:spPr>
        <p:txBody>
          <a:bodyPr>
            <a:spAutoFit/>
          </a:bodyPr>
          <a:lstStyle/>
          <a:p>
            <a:pPr algn="just">
              <a:lnSpc>
                <a:spcPct val="90000"/>
              </a:lnSpc>
              <a:spcAft>
                <a:spcPts val="600"/>
              </a:spcAft>
              <a:buClr>
                <a:schemeClr val="accent1"/>
              </a:buClr>
              <a:defRPr/>
            </a:pPr>
            <a:r>
              <a:rPr lang="pt-BR" sz="1600" b="1" dirty="0" smtClean="0">
                <a:latin typeface="Arial" panose="020B0604020202020204" pitchFamily="34" charset="0"/>
                <a:cs typeface="Arial" panose="020B0604020202020204" pitchFamily="34" charset="0"/>
              </a:rPr>
              <a:t>Cresce a demanda automotiva por componentes que possuam funcionalidades de elétrica, eletrônica e software</a:t>
            </a:r>
          </a:p>
          <a:p>
            <a:pPr marL="273050" indent="-273050" algn="just">
              <a:lnSpc>
                <a:spcPct val="90000"/>
              </a:lnSpc>
              <a:spcAft>
                <a:spcPts val="600"/>
              </a:spcAft>
              <a:buClr>
                <a:srgbClr val="CF9600"/>
              </a:buClr>
              <a:buFont typeface="Wingdings" pitchFamily="2" charset="2"/>
              <a:buChar char="§"/>
              <a:defRPr/>
            </a:pPr>
            <a:r>
              <a:rPr lang="pt-BR" sz="1600" dirty="0" smtClean="0">
                <a:latin typeface="Arial" panose="020B0604020202020204" pitchFamily="34" charset="0"/>
                <a:cs typeface="Arial" panose="020B0604020202020204" pitchFamily="34" charset="0"/>
              </a:rPr>
              <a:t>Pode-se considerar que os conteúdos de eletrônica, controle &amp; software em automóveis, correspondem em cerca de 30% a 40% do custo total de um veículo, e a demanda por novos conteúdos para os veículos da próxima geração, demandam a um grau de complexidade exponencial para o desenvolvimento de software embarcado automotivo em arquiteturas E/E. </a:t>
            </a:r>
            <a:endParaRPr lang="pt-BR" sz="1600" dirty="0">
              <a:latin typeface="Arial" panose="020B0604020202020204" pitchFamily="34" charset="0"/>
              <a:cs typeface="Arial" panose="020B0604020202020204" pitchFamily="34" charset="0"/>
            </a:endParaRPr>
          </a:p>
        </p:txBody>
      </p:sp>
      <p:pic>
        <p:nvPicPr>
          <p:cNvPr id="16" name="Imagem 1" descr="Growth1.png"/>
          <p:cNvPicPr>
            <a:picLocks noChangeAspect="1" noChangeArrowheads="1"/>
          </p:cNvPicPr>
          <p:nvPr/>
        </p:nvPicPr>
        <p:blipFill>
          <a:blip r:embed="rId3"/>
          <a:srcRect/>
          <a:stretch>
            <a:fillRect/>
          </a:stretch>
        </p:blipFill>
        <p:spPr bwMode="auto">
          <a:xfrm>
            <a:off x="2309250" y="2173284"/>
            <a:ext cx="6643688" cy="4048190"/>
          </a:xfrm>
          <a:prstGeom prst="rect">
            <a:avLst/>
          </a:prstGeom>
          <a:noFill/>
          <a:ln w="9525">
            <a:noFill/>
            <a:miter lim="800000"/>
            <a:headEnd/>
            <a:tailEnd/>
          </a:ln>
        </p:spPr>
      </p:pic>
      <p:sp>
        <p:nvSpPr>
          <p:cNvPr id="17" name="Rectangle 5"/>
          <p:cNvSpPr>
            <a:spLocks noChangeArrowheads="1"/>
          </p:cNvSpPr>
          <p:nvPr/>
        </p:nvSpPr>
        <p:spPr bwMode="auto">
          <a:xfrm>
            <a:off x="39194" y="3101278"/>
            <a:ext cx="2270056" cy="2283702"/>
          </a:xfrm>
          <a:prstGeom prst="rect">
            <a:avLst/>
          </a:prstGeom>
          <a:solidFill>
            <a:schemeClr val="bg1"/>
          </a:solidFill>
          <a:ln w="9525">
            <a:noFill/>
            <a:miter lim="800000"/>
            <a:headEnd/>
            <a:tailEnd/>
          </a:ln>
        </p:spPr>
        <p:txBody>
          <a:bodyPr wrap="square">
            <a:spAutoFit/>
          </a:bodyPr>
          <a:lstStyle/>
          <a:p>
            <a:pPr marL="273050" indent="-273050">
              <a:lnSpc>
                <a:spcPct val="90000"/>
              </a:lnSpc>
              <a:spcAft>
                <a:spcPts val="600"/>
              </a:spcAft>
              <a:buClr>
                <a:srgbClr val="CF9600"/>
              </a:buClr>
              <a:buFont typeface="Wingdings" pitchFamily="2" charset="2"/>
              <a:buChar char="§"/>
              <a:defRPr/>
            </a:pPr>
            <a:r>
              <a:rPr lang="pt-BR" sz="1600" dirty="0">
                <a:latin typeface="Arial" panose="020B0604020202020204" pitchFamily="34" charset="0"/>
                <a:cs typeface="Arial" panose="020B0604020202020204" pitchFamily="34" charset="0"/>
              </a:rPr>
              <a:t>Participação de componentes no custo total do veículo entre 2010 e 2020:</a:t>
            </a:r>
          </a:p>
          <a:p>
            <a:pPr marL="540000" lvl="1" indent="-273050">
              <a:lnSpc>
                <a:spcPct val="90000"/>
              </a:lnSpc>
              <a:spcAft>
                <a:spcPts val="600"/>
              </a:spcAft>
              <a:buClr>
                <a:schemeClr val="tx1"/>
              </a:buClr>
              <a:buFont typeface="Wingdings" pitchFamily="2" charset="2"/>
              <a:buChar char="à"/>
              <a:defRPr/>
            </a:pPr>
            <a:r>
              <a:rPr lang="pt-BR" sz="1400" b="1" u="sng" dirty="0">
                <a:latin typeface="Arial" panose="020B0604020202020204" pitchFamily="34" charset="0"/>
                <a:cs typeface="Arial" panose="020B0604020202020204" pitchFamily="34" charset="0"/>
                <a:sym typeface="Wingdings" pitchFamily="2" charset="2"/>
              </a:rPr>
              <a:t>Mecânico: 55%</a:t>
            </a:r>
          </a:p>
          <a:p>
            <a:pPr marL="540000" lvl="1" indent="-273050">
              <a:lnSpc>
                <a:spcPct val="90000"/>
              </a:lnSpc>
              <a:spcAft>
                <a:spcPts val="600"/>
              </a:spcAft>
              <a:buClr>
                <a:schemeClr val="tx1"/>
              </a:buClr>
              <a:buFont typeface="Wingdings" pitchFamily="2" charset="2"/>
              <a:buChar char="à"/>
              <a:defRPr/>
            </a:pPr>
            <a:r>
              <a:rPr lang="pt-BR" sz="1400" b="1" u="sng" dirty="0" smtClean="0">
                <a:latin typeface="Arial" panose="020B0604020202020204" pitchFamily="34" charset="0"/>
                <a:cs typeface="Arial" panose="020B0604020202020204" pitchFamily="34" charset="0"/>
                <a:sym typeface="Wingdings" pitchFamily="2" charset="2"/>
              </a:rPr>
              <a:t>Eletrônica: </a:t>
            </a:r>
            <a:r>
              <a:rPr lang="pt-BR" sz="1400" b="1" u="sng" dirty="0">
                <a:latin typeface="Arial" panose="020B0604020202020204" pitchFamily="34" charset="0"/>
                <a:cs typeface="Arial" panose="020B0604020202020204" pitchFamily="34" charset="0"/>
                <a:sym typeface="Wingdings" pitchFamily="2" charset="2"/>
              </a:rPr>
              <a:t>24%</a:t>
            </a:r>
          </a:p>
          <a:p>
            <a:pPr marL="540000" lvl="1" indent="-273050">
              <a:lnSpc>
                <a:spcPct val="90000"/>
              </a:lnSpc>
              <a:spcAft>
                <a:spcPts val="600"/>
              </a:spcAft>
              <a:buClr>
                <a:schemeClr val="tx1"/>
              </a:buClr>
              <a:buFont typeface="Wingdings" pitchFamily="2" charset="2"/>
              <a:buChar char="à"/>
              <a:defRPr/>
            </a:pPr>
            <a:r>
              <a:rPr lang="pt-BR" sz="1400" b="1" u="sng" dirty="0">
                <a:latin typeface="Arial" panose="020B0604020202020204" pitchFamily="34" charset="0"/>
                <a:cs typeface="Arial" panose="020B0604020202020204" pitchFamily="34" charset="0"/>
                <a:sym typeface="Wingdings" pitchFamily="2" charset="2"/>
              </a:rPr>
              <a:t>Software: 13%</a:t>
            </a:r>
          </a:p>
          <a:p>
            <a:pPr marL="540000" lvl="1" indent="-273050">
              <a:lnSpc>
                <a:spcPct val="90000"/>
              </a:lnSpc>
              <a:spcAft>
                <a:spcPts val="600"/>
              </a:spcAft>
              <a:buClr>
                <a:schemeClr val="tx1"/>
              </a:buClr>
              <a:buFont typeface="Wingdings" pitchFamily="2" charset="2"/>
              <a:buChar char="à"/>
              <a:defRPr/>
            </a:pPr>
            <a:r>
              <a:rPr lang="pt-BR" sz="1400" b="1" u="sng" dirty="0">
                <a:latin typeface="Arial" panose="020B0604020202020204" pitchFamily="34" charset="0"/>
                <a:cs typeface="Arial" panose="020B0604020202020204" pitchFamily="34" charset="0"/>
                <a:sym typeface="Wingdings" pitchFamily="2" charset="2"/>
              </a:rPr>
              <a:t>Outros: 8%</a:t>
            </a:r>
          </a:p>
        </p:txBody>
      </p:sp>
      <p:sp>
        <p:nvSpPr>
          <p:cNvPr id="18" name="Retângulo 17"/>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PANORAMA ATUAL</a:t>
            </a:r>
            <a:endParaRPr lang="pt-BR"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16</a:t>
            </a:fld>
            <a:endParaRPr lang="pt-BR"/>
          </a:p>
        </p:txBody>
      </p:sp>
    </p:spTree>
    <p:extLst>
      <p:ext uri="{BB962C8B-B14F-4D97-AF65-F5344CB8AC3E}">
        <p14:creationId xmlns:p14="http://schemas.microsoft.com/office/powerpoint/2010/main" val="3892153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ALGUNS DADOS DO MERCADO</a:t>
            </a:r>
            <a:endParaRPr lang="pt-BR" dirty="0">
              <a:latin typeface="Arial" panose="020B0604020202020204" pitchFamily="34" charset="0"/>
              <a:cs typeface="Arial" panose="020B0604020202020204" pitchFamily="34" charset="0"/>
            </a:endParaRPr>
          </a:p>
        </p:txBody>
      </p:sp>
      <p:sp>
        <p:nvSpPr>
          <p:cNvPr id="3" name="Retângulo 2"/>
          <p:cNvSpPr/>
          <p:nvPr/>
        </p:nvSpPr>
        <p:spPr>
          <a:xfrm>
            <a:off x="392805" y="1337642"/>
            <a:ext cx="8055736" cy="4247317"/>
          </a:xfrm>
          <a:prstGeom prst="rect">
            <a:avLst/>
          </a:prstGeom>
        </p:spPr>
        <p:txBody>
          <a:bodyPr wrap="square">
            <a:spAutoFit/>
          </a:bodyPr>
          <a:lstStyle/>
          <a:p>
            <a:pPr marL="285750" indent="-285750">
              <a:buFont typeface="Wingdings" panose="05000000000000000000" pitchFamily="2" charset="2"/>
              <a:buChar char="v"/>
            </a:pPr>
            <a:r>
              <a:rPr lang="pt-BR" dirty="0"/>
              <a:t>90% da inovação está relacionada a eletrônica embarcada. </a:t>
            </a:r>
            <a:endParaRPr lang="pt-BR" dirty="0" smtClean="0"/>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smtClean="0"/>
              <a:t>Estima-se </a:t>
            </a:r>
            <a:r>
              <a:rPr lang="pt-BR" dirty="0"/>
              <a:t>que 40% do custo de peças em um veículo em 2010 é de eletrônica embarcada e tende a aumentar. </a:t>
            </a:r>
            <a:endParaRPr lang="pt-BR" dirty="0" smtClean="0"/>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smtClean="0"/>
              <a:t>Estima-se </a:t>
            </a:r>
            <a:r>
              <a:rPr lang="pt-BR" dirty="0"/>
              <a:t>que 13% do custo total de um veículo em 2010 é software embarcado. </a:t>
            </a:r>
            <a:endParaRPr lang="pt-BR" dirty="0" smtClean="0"/>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smtClean="0"/>
              <a:t>As </a:t>
            </a:r>
            <a:r>
              <a:rPr lang="pt-BR" dirty="0"/>
              <a:t>montadoras gastam entre US$2 bilhões a US$3 bilhões por ano corrigindo falhas de software. </a:t>
            </a:r>
            <a:endParaRPr lang="pt-BR" dirty="0" smtClean="0"/>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smtClean="0"/>
              <a:t>32</a:t>
            </a:r>
            <a:r>
              <a:rPr lang="pt-BR" dirty="0"/>
              <a:t>% dos sinistros dos seguros automotivos nos EUA estão relacionados a problemas de eletrônica ou software. </a:t>
            </a:r>
            <a:endParaRPr lang="pt-BR" dirty="0" smtClean="0"/>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err="1" smtClean="0"/>
              <a:t>LoC</a:t>
            </a:r>
            <a:r>
              <a:rPr lang="pt-BR" dirty="0" smtClean="0"/>
              <a:t> </a:t>
            </a:r>
            <a:r>
              <a:rPr lang="pt-BR" dirty="0"/>
              <a:t>de aplicações: Marca-passo=80K / Caça F-22=1.700K </a:t>
            </a:r>
            <a:r>
              <a:rPr lang="pt-BR" dirty="0" err="1"/>
              <a:t>Boing</a:t>
            </a:r>
            <a:r>
              <a:rPr lang="pt-BR" dirty="0"/>
              <a:t> 787-DL=6.500K / </a:t>
            </a:r>
            <a:r>
              <a:rPr lang="pt-BR" dirty="0" err="1"/>
              <a:t>Chevy</a:t>
            </a:r>
            <a:r>
              <a:rPr lang="pt-BR" dirty="0"/>
              <a:t> Volt=10.000K. </a:t>
            </a: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17</a:t>
            </a:fld>
            <a:endParaRPr lang="pt-BR"/>
          </a:p>
        </p:txBody>
      </p:sp>
    </p:spTree>
    <p:extLst>
      <p:ext uri="{BB962C8B-B14F-4D97-AF65-F5344CB8AC3E}">
        <p14:creationId xmlns:p14="http://schemas.microsoft.com/office/powerpoint/2010/main" val="1117298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PANORAMA ATUAL</a:t>
            </a:r>
            <a:endParaRPr lang="pt-BR" dirty="0">
              <a:latin typeface="Arial" panose="020B0604020202020204" pitchFamily="34" charset="0"/>
              <a:cs typeface="Arial" panose="020B0604020202020204" pitchFamily="34" charset="0"/>
            </a:endParaRPr>
          </a:p>
        </p:txBody>
      </p:sp>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5"/>
          <p:cNvSpPr>
            <a:spLocks noChangeArrowheads="1"/>
          </p:cNvSpPr>
          <p:nvPr/>
        </p:nvSpPr>
        <p:spPr bwMode="auto">
          <a:xfrm>
            <a:off x="285750" y="924192"/>
            <a:ext cx="8248650" cy="1575816"/>
          </a:xfrm>
          <a:prstGeom prst="rect">
            <a:avLst/>
          </a:prstGeom>
          <a:noFill/>
          <a:ln w="9525">
            <a:noFill/>
            <a:miter lim="800000"/>
            <a:headEnd/>
            <a:tailEnd/>
          </a:ln>
        </p:spPr>
        <p:txBody>
          <a:bodyPr>
            <a:spAutoFit/>
          </a:bodyPr>
          <a:lstStyle/>
          <a:p>
            <a:pPr marL="273050" indent="-273050" algn="just">
              <a:lnSpc>
                <a:spcPct val="90000"/>
              </a:lnSpc>
              <a:spcAft>
                <a:spcPts val="600"/>
              </a:spcAft>
              <a:buClr>
                <a:schemeClr val="accent1"/>
              </a:buClr>
            </a:pPr>
            <a:r>
              <a:rPr lang="pt-BR" sz="1600" b="1" dirty="0" smtClean="0">
                <a:latin typeface="Arial" panose="020B0604020202020204" pitchFamily="34" charset="0"/>
                <a:cs typeface="Arial" panose="020B0604020202020204" pitchFamily="34" charset="0"/>
              </a:rPr>
              <a:t>Demanda crescente por conteúdos inovadores</a:t>
            </a:r>
          </a:p>
          <a:p>
            <a:pPr marL="273050" indent="-273050" algn="just">
              <a:lnSpc>
                <a:spcPct val="90000"/>
              </a:lnSpc>
              <a:spcAft>
                <a:spcPts val="600"/>
              </a:spcAft>
              <a:buClr>
                <a:srgbClr val="CF9600"/>
              </a:buClr>
              <a:buFont typeface="Wingdings" pitchFamily="2" charset="2"/>
              <a:buChar char="§"/>
            </a:pPr>
            <a:r>
              <a:rPr lang="pt-BR" sz="1600" dirty="0" smtClean="0">
                <a:latin typeface="Arial" panose="020B0604020202020204" pitchFamily="34" charset="0"/>
                <a:cs typeface="Arial" panose="020B0604020202020204" pitchFamily="34" charset="0"/>
              </a:rPr>
              <a:t>Para </a:t>
            </a:r>
            <a:r>
              <a:rPr lang="pt-BR" sz="1600" dirty="0">
                <a:latin typeface="Arial" panose="020B0604020202020204" pitchFamily="34" charset="0"/>
                <a:cs typeface="Arial" panose="020B0604020202020204" pitchFamily="34" charset="0"/>
              </a:rPr>
              <a:t>novos conteúdos em sistemas automotivos da próxima geração, demanda-se de um aumento na definição de requisitos e especificações em que o grau de complexidade das arquiteturas E/E automotiva também estão crescendo.</a:t>
            </a:r>
          </a:p>
          <a:p>
            <a:pPr marL="273050" indent="-273050" algn="just">
              <a:lnSpc>
                <a:spcPct val="90000"/>
              </a:lnSpc>
              <a:spcAft>
                <a:spcPts val="600"/>
              </a:spcAft>
              <a:buClr>
                <a:srgbClr val="CF9600"/>
              </a:buClr>
              <a:buFont typeface="Wingdings" pitchFamily="2" charset="2"/>
              <a:buChar char="§"/>
            </a:pPr>
            <a:r>
              <a:rPr lang="pt-BR" sz="1600" dirty="0">
                <a:latin typeface="Arial" panose="020B0604020202020204" pitchFamily="34" charset="0"/>
                <a:cs typeface="Arial" panose="020B0604020202020204" pitchFamily="34" charset="0"/>
              </a:rPr>
              <a:t>Os </a:t>
            </a:r>
            <a:r>
              <a:rPr lang="pt-BR" sz="1600" b="1" dirty="0">
                <a:latin typeface="Arial" panose="020B0604020202020204" pitchFamily="34" charset="0"/>
                <a:cs typeface="Arial" panose="020B0604020202020204" pitchFamily="34" charset="0"/>
              </a:rPr>
              <a:t>métodos</a:t>
            </a:r>
            <a:r>
              <a:rPr lang="pt-BR" sz="1600" dirty="0">
                <a:latin typeface="Arial" panose="020B0604020202020204" pitchFamily="34" charset="0"/>
                <a:cs typeface="Arial" panose="020B0604020202020204" pitchFamily="34" charset="0"/>
              </a:rPr>
              <a:t>, </a:t>
            </a:r>
            <a:r>
              <a:rPr lang="pt-BR" sz="1600" b="1" dirty="0">
                <a:latin typeface="Arial" panose="020B0604020202020204" pitchFamily="34" charset="0"/>
                <a:cs typeface="Arial" panose="020B0604020202020204" pitchFamily="34" charset="0"/>
              </a:rPr>
              <a:t>processos</a:t>
            </a:r>
            <a:r>
              <a:rPr lang="pt-BR" sz="1600" dirty="0">
                <a:latin typeface="Arial" panose="020B0604020202020204" pitchFamily="34" charset="0"/>
                <a:cs typeface="Arial" panose="020B0604020202020204" pitchFamily="34" charset="0"/>
              </a:rPr>
              <a:t> e </a:t>
            </a:r>
            <a:r>
              <a:rPr lang="pt-BR" sz="1600" b="1" dirty="0">
                <a:latin typeface="Arial" panose="020B0604020202020204" pitchFamily="34" charset="0"/>
                <a:cs typeface="Arial" panose="020B0604020202020204" pitchFamily="34" charset="0"/>
              </a:rPr>
              <a:t>ferramentas</a:t>
            </a:r>
            <a:r>
              <a:rPr lang="pt-BR" sz="1600" dirty="0">
                <a:latin typeface="Arial" panose="020B0604020202020204" pitchFamily="34" charset="0"/>
                <a:cs typeface="Arial" panose="020B0604020202020204" pitchFamily="34" charset="0"/>
              </a:rPr>
              <a:t> tradicionais, requerem ser avaliados a fim de atender as necessidades futuras</a:t>
            </a:r>
            <a:r>
              <a:rPr lang="pt-BR" sz="1600" dirty="0" smtClean="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pic>
        <p:nvPicPr>
          <p:cNvPr id="10" name="Picture 2" descr="http://www.autonews.com/apps/pbcsi.dll/storyimage/CA/20110126/CUTAWAY01/110129921/AR/0/AR-110129921.jpg&amp;MaxW=622"/>
          <p:cNvPicPr>
            <a:picLocks noChangeAspect="1" noChangeArrowheads="1"/>
          </p:cNvPicPr>
          <p:nvPr/>
        </p:nvPicPr>
        <p:blipFill>
          <a:blip r:embed="rId3"/>
          <a:srcRect/>
          <a:stretch>
            <a:fillRect/>
          </a:stretch>
        </p:blipFill>
        <p:spPr bwMode="auto">
          <a:xfrm>
            <a:off x="3668713" y="2922570"/>
            <a:ext cx="5260975" cy="3340100"/>
          </a:xfrm>
          <a:prstGeom prst="rect">
            <a:avLst/>
          </a:prstGeom>
          <a:noFill/>
          <a:ln w="9525">
            <a:noFill/>
            <a:miter lim="800000"/>
            <a:headEnd/>
            <a:tailEnd/>
          </a:ln>
        </p:spPr>
      </p:pic>
      <p:sp>
        <p:nvSpPr>
          <p:cNvPr id="11" name="Rectangle 5"/>
          <p:cNvSpPr>
            <a:spLocks noChangeArrowheads="1"/>
          </p:cNvSpPr>
          <p:nvPr/>
        </p:nvSpPr>
        <p:spPr bwMode="auto">
          <a:xfrm>
            <a:off x="357188" y="3957620"/>
            <a:ext cx="3071812" cy="757237"/>
          </a:xfrm>
          <a:prstGeom prst="rect">
            <a:avLst/>
          </a:prstGeom>
          <a:solidFill>
            <a:schemeClr val="bg1">
              <a:lumMod val="95000"/>
            </a:schemeClr>
          </a:solidFill>
          <a:ln w="9525">
            <a:noFill/>
            <a:miter lim="800000"/>
            <a:headEnd/>
            <a:tailEnd/>
          </a:ln>
        </p:spPr>
        <p:txBody>
          <a:bodyPr>
            <a:spAutoFit/>
          </a:bodyPr>
          <a:lstStyle/>
          <a:p>
            <a:pPr algn="just">
              <a:lnSpc>
                <a:spcPct val="90000"/>
              </a:lnSpc>
              <a:spcAft>
                <a:spcPts val="600"/>
              </a:spcAft>
              <a:buClr>
                <a:schemeClr val="accent1"/>
              </a:buClr>
              <a:defRPr/>
            </a:pPr>
            <a:r>
              <a:rPr lang="pt-BR" sz="1600" b="1" dirty="0" smtClean="0">
                <a:latin typeface="Arial" panose="020B0604020202020204" pitchFamily="34" charset="0"/>
                <a:cs typeface="Arial" panose="020B0604020202020204" pitchFamily="34" charset="0"/>
              </a:rPr>
              <a:t>Veja na figura ao lado a quantidade de conteúdos em um veículo moderno.</a:t>
            </a:r>
            <a:endParaRPr lang="pt-BR" sz="1600" b="1"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18</a:t>
            </a:fld>
            <a:endParaRPr lang="pt-BR"/>
          </a:p>
        </p:txBody>
      </p:sp>
    </p:spTree>
    <p:extLst>
      <p:ext uri="{BB962C8B-B14F-4D97-AF65-F5344CB8AC3E}">
        <p14:creationId xmlns:p14="http://schemas.microsoft.com/office/powerpoint/2010/main" val="2350129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9" name="Retângulo 8"/>
          <p:cNvSpPr/>
          <p:nvPr/>
        </p:nvSpPr>
        <p:spPr>
          <a:xfrm>
            <a:off x="1126344" y="3075359"/>
            <a:ext cx="7520007" cy="1200329"/>
          </a:xfrm>
          <a:prstGeom prst="rect">
            <a:avLst/>
          </a:prstGeom>
        </p:spPr>
        <p:txBody>
          <a:bodyPr wrap="none">
            <a:spAutoFit/>
          </a:bodyPr>
          <a:lstStyle/>
          <a:p>
            <a:pPr algn="ctr"/>
            <a:r>
              <a:rPr lang="pt-BR" sz="3600" dirty="0" smtClean="0">
                <a:latin typeface="Arial" panose="020B0604020202020204" pitchFamily="34" charset="0"/>
                <a:cs typeface="Arial" panose="020B0604020202020204" pitchFamily="34" charset="0"/>
              </a:rPr>
              <a:t>3. </a:t>
            </a:r>
            <a:r>
              <a:rPr lang="pt-BR" sz="3600" dirty="0" smtClean="0">
                <a:latin typeface="Arial" panose="020B0604020202020204" pitchFamily="34" charset="0"/>
                <a:cs typeface="Arial" panose="020B0604020202020204" pitchFamily="34" charset="0"/>
              </a:rPr>
              <a:t>Metodologia </a:t>
            </a:r>
            <a:r>
              <a:rPr lang="pt-BR" sz="3600" dirty="0" smtClean="0">
                <a:latin typeface="Arial" panose="020B0604020202020204" pitchFamily="34" charset="0"/>
                <a:cs typeface="Arial" panose="020B0604020202020204" pitchFamily="34" charset="0"/>
              </a:rPr>
              <a:t>de </a:t>
            </a:r>
            <a:r>
              <a:rPr lang="pt-BR" sz="3600" dirty="0" smtClean="0">
                <a:latin typeface="Arial" panose="020B0604020202020204" pitchFamily="34" charset="0"/>
                <a:cs typeface="Arial" panose="020B0604020202020204" pitchFamily="34" charset="0"/>
              </a:rPr>
              <a:t>Desenvolvimento</a:t>
            </a:r>
          </a:p>
          <a:p>
            <a:pPr algn="ctr"/>
            <a:r>
              <a:rPr lang="pt-BR" sz="3600" dirty="0" smtClean="0">
                <a:latin typeface="Arial" panose="020B0604020202020204" pitchFamily="34" charset="0"/>
                <a:cs typeface="Arial" panose="020B0604020202020204" pitchFamily="34" charset="0"/>
              </a:rPr>
              <a:t>Tradicional</a:t>
            </a:r>
            <a:endParaRPr lang="pt-BR" sz="3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19</a:t>
            </a:fld>
            <a:endParaRPr lang="pt-BR"/>
          </a:p>
        </p:txBody>
      </p:sp>
    </p:spTree>
    <p:extLst>
      <p:ext uri="{BB962C8B-B14F-4D97-AF65-F5344CB8AC3E}">
        <p14:creationId xmlns:p14="http://schemas.microsoft.com/office/powerpoint/2010/main" val="413921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311" y="1503674"/>
            <a:ext cx="2419103" cy="826373"/>
          </a:xfrm>
          <a:prstGeom prst="rect">
            <a:avLst/>
          </a:prstGeom>
        </p:spPr>
      </p:pic>
      <p:pic>
        <p:nvPicPr>
          <p:cNvPr id="10" name="Image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149" y="4401456"/>
            <a:ext cx="2099962" cy="1100802"/>
          </a:xfrm>
          <a:prstGeom prst="rect">
            <a:avLst/>
          </a:prstGeom>
        </p:spPr>
      </p:pic>
      <p:pic>
        <p:nvPicPr>
          <p:cNvPr id="1026" name="Picture 2" descr="http://www.memoriamotor.com.br/wp-content/uploads/2014/10/fiat-chrysler-automobiles_1826698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6904" y="2871989"/>
            <a:ext cx="1942298" cy="134139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9527" y="1463067"/>
            <a:ext cx="2017584" cy="803087"/>
          </a:xfrm>
          <a:prstGeom prst="rect">
            <a:avLst/>
          </a:prstGeom>
        </p:spPr>
      </p:pic>
      <p:pic>
        <p:nvPicPr>
          <p:cNvPr id="1028" name="Picture 4" descr="https://pbs.twimg.com/profile_images/1503971767/Opencadd_TW.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975" y="3802863"/>
            <a:ext cx="2677777" cy="2409999"/>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2</a:t>
            </a:fld>
            <a:endParaRPr lang="pt-BR"/>
          </a:p>
        </p:txBody>
      </p:sp>
    </p:spTree>
    <p:extLst>
      <p:ext uri="{BB962C8B-B14F-4D97-AF65-F5344CB8AC3E}">
        <p14:creationId xmlns:p14="http://schemas.microsoft.com/office/powerpoint/2010/main" val="2631301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METODOLOGIAS</a:t>
            </a:r>
            <a:endParaRPr lang="pt-BR" dirty="0">
              <a:latin typeface="Arial" panose="020B0604020202020204" pitchFamily="34" charset="0"/>
              <a:cs typeface="Arial" panose="020B0604020202020204" pitchFamily="34" charset="0"/>
            </a:endParaRPr>
          </a:p>
        </p:txBody>
      </p:sp>
      <p:sp>
        <p:nvSpPr>
          <p:cNvPr id="10" name="Rectangle 5"/>
          <p:cNvSpPr>
            <a:spLocks noChangeArrowheads="1"/>
          </p:cNvSpPr>
          <p:nvPr/>
        </p:nvSpPr>
        <p:spPr bwMode="auto">
          <a:xfrm>
            <a:off x="357188" y="1079646"/>
            <a:ext cx="8248650" cy="535531"/>
          </a:xfrm>
          <a:prstGeom prst="rect">
            <a:avLst/>
          </a:prstGeom>
          <a:noFill/>
          <a:ln w="9525">
            <a:noFill/>
            <a:miter lim="800000"/>
            <a:headEnd/>
            <a:tailEnd/>
          </a:ln>
        </p:spPr>
        <p:txBody>
          <a:bodyPr>
            <a:spAutoFit/>
          </a:bodyPr>
          <a:lstStyle/>
          <a:p>
            <a:pPr marL="273050" indent="-273050" algn="just">
              <a:lnSpc>
                <a:spcPct val="90000"/>
              </a:lnSpc>
              <a:spcAft>
                <a:spcPts val="600"/>
              </a:spcAft>
              <a:buClr>
                <a:srgbClr val="CF9600"/>
              </a:buClr>
              <a:buFont typeface="Wingdings" pitchFamily="2" charset="2"/>
              <a:buChar char="§"/>
            </a:pPr>
            <a:r>
              <a:rPr lang="pt-BR" sz="1600" dirty="0" smtClean="0">
                <a:latin typeface="Arial" panose="020B0604020202020204" pitchFamily="34" charset="0"/>
                <a:cs typeface="Arial" panose="020B0604020202020204" pitchFamily="34" charset="0"/>
              </a:rPr>
              <a:t>A metodologia para desenvolvimento de software e hardware automotivo sob Arquitetura Elétrica/Eletrônica (E/E) é o </a:t>
            </a:r>
            <a:r>
              <a:rPr lang="pt-BR" sz="1600" b="1" dirty="0" smtClean="0">
                <a:latin typeface="Arial" panose="020B0604020202020204" pitchFamily="34" charset="0"/>
                <a:cs typeface="Arial" panose="020B0604020202020204" pitchFamily="34" charset="0"/>
              </a:rPr>
              <a:t>V-</a:t>
            </a:r>
            <a:r>
              <a:rPr lang="pt-BR" sz="1600" b="1" dirty="0" err="1" smtClean="0">
                <a:latin typeface="Arial" panose="020B0604020202020204" pitchFamily="34" charset="0"/>
                <a:cs typeface="Arial" panose="020B0604020202020204" pitchFamily="34" charset="0"/>
              </a:rPr>
              <a:t>Model</a:t>
            </a:r>
            <a:r>
              <a:rPr lang="pt-BR" sz="1600" dirty="0" smtClean="0">
                <a:latin typeface="Arial" panose="020B0604020202020204" pitchFamily="34" charset="0"/>
                <a:cs typeface="Arial" panose="020B0604020202020204" pitchFamily="34" charset="0"/>
              </a:rPr>
              <a:t>;</a:t>
            </a:r>
          </a:p>
        </p:txBody>
      </p:sp>
      <p:cxnSp>
        <p:nvCxnSpPr>
          <p:cNvPr id="11" name="Conector de seta reta 10"/>
          <p:cNvCxnSpPr/>
          <p:nvPr/>
        </p:nvCxnSpPr>
        <p:spPr>
          <a:xfrm flipV="1">
            <a:off x="4987145" y="2268055"/>
            <a:ext cx="2707581" cy="3708451"/>
          </a:xfrm>
          <a:prstGeom prst="straightConnector1">
            <a:avLst/>
          </a:prstGeom>
          <a:ln w="101600">
            <a:solidFill>
              <a:srgbClr val="CF96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a:off x="853966" y="2484079"/>
            <a:ext cx="2771768" cy="3560059"/>
          </a:xfrm>
          <a:prstGeom prst="straightConnector1">
            <a:avLst/>
          </a:prstGeom>
          <a:ln w="101600">
            <a:solidFill>
              <a:srgbClr val="CF9600"/>
            </a:solidFill>
            <a:tailEnd type="arrow"/>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649631" y="2925467"/>
            <a:ext cx="1350000" cy="461665"/>
          </a:xfrm>
          <a:prstGeom prst="rect">
            <a:avLst/>
          </a:prstGeom>
          <a:solidFill>
            <a:schemeClr val="bg1"/>
          </a:solidFill>
          <a:ln w="19050">
            <a:solidFill>
              <a:schemeClr val="tx1"/>
            </a:solidFill>
          </a:ln>
        </p:spPr>
        <p:txBody>
          <a:bodyPr wrap="square" rtlCol="0" anchor="ctr" anchorCtr="0">
            <a:spAutoFit/>
          </a:bodyPr>
          <a:lstStyle/>
          <a:p>
            <a:pPr algn="ctr"/>
            <a:r>
              <a:rPr lang="pt-BR" sz="1200" b="1" dirty="0" smtClean="0">
                <a:latin typeface="Arial" panose="020B0604020202020204" pitchFamily="34" charset="0"/>
                <a:cs typeface="Arial" panose="020B0604020202020204" pitchFamily="34" charset="0"/>
              </a:rPr>
              <a:t>Requisitos do Sistema</a:t>
            </a:r>
            <a:endParaRPr lang="pt-BR" sz="1200" b="1" dirty="0">
              <a:latin typeface="Arial" panose="020B0604020202020204" pitchFamily="34" charset="0"/>
              <a:cs typeface="Arial" panose="020B0604020202020204" pitchFamily="34" charset="0"/>
            </a:endParaRPr>
          </a:p>
        </p:txBody>
      </p:sp>
      <p:sp>
        <p:nvSpPr>
          <p:cNvPr id="14" name="CaixaDeTexto 13"/>
          <p:cNvSpPr txBox="1"/>
          <p:nvPr/>
        </p:nvSpPr>
        <p:spPr>
          <a:xfrm>
            <a:off x="1398719" y="3733271"/>
            <a:ext cx="1349599" cy="830997"/>
          </a:xfrm>
          <a:prstGeom prst="rect">
            <a:avLst/>
          </a:prstGeom>
          <a:solidFill>
            <a:schemeClr val="bg1"/>
          </a:solidFill>
          <a:ln w="19050">
            <a:solidFill>
              <a:schemeClr val="tx1"/>
            </a:solidFill>
          </a:ln>
        </p:spPr>
        <p:txBody>
          <a:bodyPr wrap="square" rtlCol="0">
            <a:spAutoFit/>
          </a:bodyPr>
          <a:lstStyle/>
          <a:p>
            <a:pPr algn="ctr"/>
            <a:r>
              <a:rPr lang="pt-BR" sz="1200" b="1" dirty="0" smtClean="0">
                <a:latin typeface="Arial" panose="020B0604020202020204" pitchFamily="34" charset="0"/>
                <a:cs typeface="Arial" panose="020B0604020202020204" pitchFamily="34" charset="0"/>
              </a:rPr>
              <a:t>Desenvolvimento da Arquitetura Funcional</a:t>
            </a:r>
            <a:endParaRPr lang="pt-BR" sz="1200" b="1" dirty="0">
              <a:latin typeface="Arial" panose="020B0604020202020204" pitchFamily="34" charset="0"/>
              <a:cs typeface="Arial" panose="020B0604020202020204" pitchFamily="34" charset="0"/>
            </a:endParaRPr>
          </a:p>
        </p:txBody>
      </p:sp>
      <p:sp>
        <p:nvSpPr>
          <p:cNvPr id="15" name="CaixaDeTexto 14"/>
          <p:cNvSpPr txBox="1"/>
          <p:nvPr/>
        </p:nvSpPr>
        <p:spPr>
          <a:xfrm>
            <a:off x="2287946" y="4640353"/>
            <a:ext cx="1349599" cy="830997"/>
          </a:xfrm>
          <a:prstGeom prst="rect">
            <a:avLst/>
          </a:prstGeom>
          <a:solidFill>
            <a:schemeClr val="bg1"/>
          </a:solidFill>
          <a:ln w="19050">
            <a:solidFill>
              <a:schemeClr val="tx1"/>
            </a:solidFill>
          </a:ln>
        </p:spPr>
        <p:txBody>
          <a:bodyPr wrap="square" rtlCol="0">
            <a:spAutoFit/>
          </a:bodyPr>
          <a:lstStyle/>
          <a:p>
            <a:pPr algn="ctr"/>
            <a:r>
              <a:rPr lang="pt-BR" sz="1200" b="1" dirty="0" smtClean="0">
                <a:latin typeface="Arial" panose="020B0604020202020204" pitchFamily="34" charset="0"/>
                <a:cs typeface="Arial" panose="020B0604020202020204" pitchFamily="34" charset="0"/>
              </a:rPr>
              <a:t>Desenvolvimento da Arquitetura Física</a:t>
            </a:r>
            <a:endParaRPr lang="pt-BR" sz="1200" b="1" dirty="0">
              <a:latin typeface="Arial" panose="020B0604020202020204" pitchFamily="34" charset="0"/>
              <a:cs typeface="Arial" panose="020B0604020202020204" pitchFamily="34" charset="0"/>
            </a:endParaRPr>
          </a:p>
        </p:txBody>
      </p:sp>
      <p:sp>
        <p:nvSpPr>
          <p:cNvPr id="16" name="CaixaDeTexto 15"/>
          <p:cNvSpPr txBox="1"/>
          <p:nvPr/>
        </p:nvSpPr>
        <p:spPr>
          <a:xfrm>
            <a:off x="3637546" y="5745670"/>
            <a:ext cx="1349599" cy="461665"/>
          </a:xfrm>
          <a:prstGeom prst="rect">
            <a:avLst/>
          </a:prstGeom>
          <a:solidFill>
            <a:schemeClr val="bg1"/>
          </a:solidFill>
          <a:ln w="19050">
            <a:solidFill>
              <a:schemeClr val="tx1"/>
            </a:solidFill>
          </a:ln>
        </p:spPr>
        <p:txBody>
          <a:bodyPr wrap="square" rtlCol="0" anchor="ctr">
            <a:spAutoFit/>
          </a:bodyPr>
          <a:lstStyle/>
          <a:p>
            <a:pPr algn="ctr"/>
            <a:r>
              <a:rPr lang="pt-BR" sz="1200" b="1" dirty="0" smtClean="0">
                <a:latin typeface="Arial" panose="020B0604020202020204" pitchFamily="34" charset="0"/>
                <a:cs typeface="Arial" panose="020B0604020202020204" pitchFamily="34" charset="0"/>
              </a:rPr>
              <a:t>Implementação/ Codificação</a:t>
            </a:r>
            <a:endParaRPr lang="pt-BR" sz="1200" b="1" dirty="0">
              <a:latin typeface="Arial" panose="020B0604020202020204" pitchFamily="34" charset="0"/>
              <a:cs typeface="Arial" panose="020B0604020202020204" pitchFamily="34" charset="0"/>
            </a:endParaRPr>
          </a:p>
        </p:txBody>
      </p:sp>
      <p:sp>
        <p:nvSpPr>
          <p:cNvPr id="17" name="CaixaDeTexto 16"/>
          <p:cNvSpPr txBox="1"/>
          <p:nvPr/>
        </p:nvSpPr>
        <p:spPr>
          <a:xfrm>
            <a:off x="4987145" y="4731851"/>
            <a:ext cx="1349599" cy="461665"/>
          </a:xfrm>
          <a:prstGeom prst="rect">
            <a:avLst/>
          </a:prstGeom>
          <a:solidFill>
            <a:schemeClr val="bg1"/>
          </a:solidFill>
          <a:ln w="19050">
            <a:solidFill>
              <a:schemeClr val="tx1"/>
            </a:solidFill>
          </a:ln>
        </p:spPr>
        <p:txBody>
          <a:bodyPr wrap="square" rtlCol="0" anchor="ctr">
            <a:spAutoFit/>
          </a:bodyPr>
          <a:lstStyle/>
          <a:p>
            <a:pPr algn="ctr"/>
            <a:r>
              <a:rPr lang="pt-BR" sz="1200" b="1" dirty="0" smtClean="0">
                <a:latin typeface="Arial" panose="020B0604020202020204" pitchFamily="34" charset="0"/>
                <a:cs typeface="Arial" panose="020B0604020202020204" pitchFamily="34" charset="0"/>
              </a:rPr>
              <a:t>Validação do Sistema</a:t>
            </a:r>
            <a:endParaRPr lang="pt-BR" sz="1200" b="1" dirty="0">
              <a:latin typeface="Arial" panose="020B0604020202020204" pitchFamily="34" charset="0"/>
              <a:cs typeface="Arial" panose="020B0604020202020204" pitchFamily="34" charset="0"/>
            </a:endParaRPr>
          </a:p>
        </p:txBody>
      </p:sp>
      <p:sp>
        <p:nvSpPr>
          <p:cNvPr id="18" name="CaixaDeTexto 17"/>
          <p:cNvSpPr txBox="1"/>
          <p:nvPr/>
        </p:nvSpPr>
        <p:spPr>
          <a:xfrm>
            <a:off x="5769063" y="3826438"/>
            <a:ext cx="1349599" cy="461665"/>
          </a:xfrm>
          <a:prstGeom prst="rect">
            <a:avLst/>
          </a:prstGeom>
          <a:solidFill>
            <a:schemeClr val="bg1"/>
          </a:solidFill>
          <a:ln w="19050">
            <a:solidFill>
              <a:schemeClr val="tx1"/>
            </a:solidFill>
          </a:ln>
        </p:spPr>
        <p:txBody>
          <a:bodyPr wrap="square" rtlCol="0" anchor="ctr">
            <a:spAutoFit/>
          </a:bodyPr>
          <a:lstStyle/>
          <a:p>
            <a:pPr algn="ctr"/>
            <a:r>
              <a:rPr lang="pt-BR" sz="1200" b="1" dirty="0" smtClean="0">
                <a:latin typeface="Arial" panose="020B0604020202020204" pitchFamily="34" charset="0"/>
                <a:cs typeface="Arial" panose="020B0604020202020204" pitchFamily="34" charset="0"/>
              </a:rPr>
              <a:t>Integração Funcional</a:t>
            </a:r>
            <a:endParaRPr lang="pt-BR" sz="1200" b="1" dirty="0">
              <a:latin typeface="Arial" panose="020B0604020202020204" pitchFamily="34" charset="0"/>
              <a:cs typeface="Arial" panose="020B0604020202020204" pitchFamily="34" charset="0"/>
            </a:endParaRPr>
          </a:p>
        </p:txBody>
      </p:sp>
      <p:sp>
        <p:nvSpPr>
          <p:cNvPr id="19" name="CaixaDeTexto 18"/>
          <p:cNvSpPr txBox="1"/>
          <p:nvPr/>
        </p:nvSpPr>
        <p:spPr>
          <a:xfrm>
            <a:off x="6489143" y="2916332"/>
            <a:ext cx="1349599" cy="461665"/>
          </a:xfrm>
          <a:prstGeom prst="rect">
            <a:avLst/>
          </a:prstGeom>
          <a:solidFill>
            <a:schemeClr val="bg1"/>
          </a:solidFill>
          <a:ln w="19050">
            <a:solidFill>
              <a:schemeClr val="tx1"/>
            </a:solidFill>
          </a:ln>
        </p:spPr>
        <p:txBody>
          <a:bodyPr wrap="square" rtlCol="0" anchor="ctr">
            <a:spAutoFit/>
          </a:bodyPr>
          <a:lstStyle/>
          <a:p>
            <a:pPr algn="ctr"/>
            <a:r>
              <a:rPr lang="pt-BR" sz="1200" b="1" dirty="0" smtClean="0">
                <a:latin typeface="Arial" panose="020B0604020202020204" pitchFamily="34" charset="0"/>
                <a:cs typeface="Arial" panose="020B0604020202020204" pitchFamily="34" charset="0"/>
              </a:rPr>
              <a:t>Validação do Veículo</a:t>
            </a:r>
            <a:endParaRPr lang="pt-BR" sz="1200" b="1" dirty="0">
              <a:latin typeface="Arial" panose="020B0604020202020204" pitchFamily="34" charset="0"/>
              <a:cs typeface="Arial" panose="020B0604020202020204" pitchFamily="34" charset="0"/>
            </a:endParaRPr>
          </a:p>
        </p:txBody>
      </p:sp>
      <p:sp>
        <p:nvSpPr>
          <p:cNvPr id="20" name="CaixaDeTexto 19"/>
          <p:cNvSpPr txBox="1"/>
          <p:nvPr/>
        </p:nvSpPr>
        <p:spPr>
          <a:xfrm>
            <a:off x="1214006" y="2082439"/>
            <a:ext cx="2119442" cy="276999"/>
          </a:xfrm>
          <a:prstGeom prst="rect">
            <a:avLst/>
          </a:prstGeom>
          <a:solidFill>
            <a:schemeClr val="tx2">
              <a:lumMod val="20000"/>
              <a:lumOff val="80000"/>
            </a:schemeClr>
          </a:solidFill>
          <a:ln w="19050">
            <a:noFill/>
          </a:ln>
        </p:spPr>
        <p:txBody>
          <a:bodyPr wrap="square" rtlCol="0">
            <a:spAutoFit/>
          </a:bodyPr>
          <a:lstStyle/>
          <a:p>
            <a:pPr algn="ctr"/>
            <a:r>
              <a:rPr lang="pt-BR" sz="1200" b="1" dirty="0" smtClean="0">
                <a:latin typeface="Arial" panose="020B0604020202020204" pitchFamily="34" charset="0"/>
                <a:cs typeface="Arial" panose="020B0604020202020204" pitchFamily="34" charset="0"/>
              </a:rPr>
              <a:t>Análise e Simulação</a:t>
            </a:r>
          </a:p>
        </p:txBody>
      </p:sp>
      <p:sp>
        <p:nvSpPr>
          <p:cNvPr id="21" name="CaixaDeTexto 20"/>
          <p:cNvSpPr txBox="1"/>
          <p:nvPr/>
        </p:nvSpPr>
        <p:spPr>
          <a:xfrm>
            <a:off x="4886414" y="2082439"/>
            <a:ext cx="2376264" cy="461665"/>
          </a:xfrm>
          <a:prstGeom prst="rect">
            <a:avLst/>
          </a:prstGeom>
          <a:solidFill>
            <a:schemeClr val="tx2">
              <a:lumMod val="20000"/>
              <a:lumOff val="80000"/>
            </a:schemeClr>
          </a:solidFill>
          <a:ln w="19050">
            <a:noFill/>
          </a:ln>
        </p:spPr>
        <p:txBody>
          <a:bodyPr wrap="square" rtlCol="0">
            <a:spAutoFit/>
          </a:bodyPr>
          <a:lstStyle/>
          <a:p>
            <a:pPr algn="ctr"/>
            <a:r>
              <a:rPr lang="pt-BR" sz="1200" b="1" dirty="0" smtClean="0">
                <a:latin typeface="Arial" panose="020B0604020202020204" pitchFamily="34" charset="0"/>
                <a:cs typeface="Arial" panose="020B0604020202020204" pitchFamily="34" charset="0"/>
              </a:rPr>
              <a:t>Teste em Bancada e Veiculação</a:t>
            </a:r>
          </a:p>
        </p:txBody>
      </p:sp>
      <p:grpSp>
        <p:nvGrpSpPr>
          <p:cNvPr id="27" name="Grupo 26"/>
          <p:cNvGrpSpPr/>
          <p:nvPr/>
        </p:nvGrpSpPr>
        <p:grpSpPr>
          <a:xfrm>
            <a:off x="892210" y="4830726"/>
            <a:ext cx="7515314" cy="1267818"/>
            <a:chOff x="892210" y="4830726"/>
            <a:chExt cx="7515314" cy="1267818"/>
          </a:xfrm>
        </p:grpSpPr>
        <p:cxnSp>
          <p:nvCxnSpPr>
            <p:cNvPr id="28" name="Conector reto 27"/>
            <p:cNvCxnSpPr/>
            <p:nvPr/>
          </p:nvCxnSpPr>
          <p:spPr>
            <a:xfrm>
              <a:off x="892210" y="5575324"/>
              <a:ext cx="715561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6857900" y="4830726"/>
              <a:ext cx="1350050" cy="523220"/>
            </a:xfrm>
            <a:prstGeom prst="rect">
              <a:avLst/>
            </a:prstGeom>
            <a:noFill/>
            <a:ln w="19050">
              <a:noFill/>
            </a:ln>
          </p:spPr>
          <p:txBody>
            <a:bodyPr wrap="none" rtlCol="0">
              <a:spAutoFit/>
            </a:bodyPr>
            <a:lstStyle/>
            <a:p>
              <a:pPr algn="ctr"/>
              <a:r>
                <a:rPr lang="pt-BR" sz="1400" b="1" dirty="0" smtClean="0">
                  <a:latin typeface="Arial" panose="020B0604020202020204" pitchFamily="34" charset="0"/>
                  <a:cs typeface="Arial" panose="020B0604020202020204" pitchFamily="34" charset="0"/>
                </a:rPr>
                <a:t>Nível Sistema</a:t>
              </a:r>
            </a:p>
            <a:p>
              <a:pPr algn="ctr"/>
              <a:r>
                <a:rPr lang="pt-BR" sz="1400" b="1" dirty="0" smtClean="0">
                  <a:latin typeface="Arial" panose="020B0604020202020204" pitchFamily="34" charset="0"/>
                  <a:cs typeface="Arial" panose="020B0604020202020204" pitchFamily="34" charset="0"/>
                </a:rPr>
                <a:t>(OEM)</a:t>
              </a:r>
            </a:p>
          </p:txBody>
        </p:sp>
        <p:sp>
          <p:nvSpPr>
            <p:cNvPr id="30" name="CaixaDeTexto 29"/>
            <p:cNvSpPr txBox="1"/>
            <p:nvPr/>
          </p:nvSpPr>
          <p:spPr>
            <a:xfrm>
              <a:off x="6658327" y="5575324"/>
              <a:ext cx="1749197" cy="523220"/>
            </a:xfrm>
            <a:prstGeom prst="rect">
              <a:avLst/>
            </a:prstGeom>
            <a:noFill/>
            <a:ln w="19050">
              <a:noFill/>
            </a:ln>
          </p:spPr>
          <p:txBody>
            <a:bodyPr wrap="none" rtlCol="0">
              <a:spAutoFit/>
            </a:bodyPr>
            <a:lstStyle/>
            <a:p>
              <a:pPr algn="ctr"/>
              <a:r>
                <a:rPr lang="pt-BR" sz="1400" b="1" dirty="0" smtClean="0">
                  <a:latin typeface="Arial" panose="020B0604020202020204" pitchFamily="34" charset="0"/>
                  <a:cs typeface="Arial" panose="020B0604020202020204" pitchFamily="34" charset="0"/>
                </a:rPr>
                <a:t>Nível</a:t>
              </a:r>
              <a:r>
                <a:rPr lang="pt-BR" sz="1200" b="1" dirty="0" smtClean="0">
                  <a:latin typeface="Arial" panose="020B0604020202020204" pitchFamily="34" charset="0"/>
                  <a:cs typeface="Arial" panose="020B0604020202020204" pitchFamily="34" charset="0"/>
                </a:rPr>
                <a:t> </a:t>
              </a:r>
              <a:r>
                <a:rPr lang="pt-BR" sz="1400" b="1" dirty="0" smtClean="0">
                  <a:latin typeface="Arial" panose="020B0604020202020204" pitchFamily="34" charset="0"/>
                  <a:cs typeface="Arial" panose="020B0604020202020204" pitchFamily="34" charset="0"/>
                </a:rPr>
                <a:t>Componente</a:t>
              </a:r>
              <a:endParaRPr lang="pt-BR" sz="1200" b="1" dirty="0" smtClean="0">
                <a:latin typeface="Arial" panose="020B0604020202020204" pitchFamily="34" charset="0"/>
                <a:cs typeface="Arial" panose="020B0604020202020204" pitchFamily="34" charset="0"/>
              </a:endParaRPr>
            </a:p>
            <a:p>
              <a:pPr algn="ctr"/>
              <a:r>
                <a:rPr lang="pt-BR" sz="1200" b="1" dirty="0" smtClean="0">
                  <a:latin typeface="Arial" panose="020B0604020202020204" pitchFamily="34" charset="0"/>
                  <a:cs typeface="Arial" panose="020B0604020202020204" pitchFamily="34" charset="0"/>
                </a:rPr>
                <a:t>(</a:t>
              </a:r>
              <a:r>
                <a:rPr lang="pt-BR" sz="1400" b="1" dirty="0" smtClean="0">
                  <a:latin typeface="Arial" panose="020B0604020202020204" pitchFamily="34" charset="0"/>
                  <a:cs typeface="Arial" panose="020B0604020202020204" pitchFamily="34" charset="0"/>
                </a:rPr>
                <a:t>Fornecedor</a:t>
              </a:r>
              <a:r>
                <a:rPr lang="pt-BR" sz="1200" b="1" dirty="0" smtClean="0">
                  <a:latin typeface="Arial" panose="020B0604020202020204" pitchFamily="34" charset="0"/>
                  <a:cs typeface="Arial" panose="020B0604020202020204" pitchFamily="34" charset="0"/>
                </a:rPr>
                <a:t>)</a:t>
              </a:r>
            </a:p>
          </p:txBody>
        </p:sp>
      </p:grpSp>
      <p:sp>
        <p:nvSpPr>
          <p:cNvPr id="2" name="Espaço Reservado para Número de Slide 1"/>
          <p:cNvSpPr>
            <a:spLocks noGrp="1"/>
          </p:cNvSpPr>
          <p:nvPr>
            <p:ph type="sldNum" sz="quarter" idx="12"/>
          </p:nvPr>
        </p:nvSpPr>
        <p:spPr/>
        <p:txBody>
          <a:bodyPr/>
          <a:lstStyle/>
          <a:p>
            <a:fld id="{86EDDCF7-E661-4872-BD01-CA90F2EB4B91}" type="slidenum">
              <a:rPr lang="pt-BR" smtClean="0"/>
              <a:t>20</a:t>
            </a:fld>
            <a:endParaRPr lang="pt-BR"/>
          </a:p>
        </p:txBody>
      </p:sp>
    </p:spTree>
    <p:extLst>
      <p:ext uri="{BB962C8B-B14F-4D97-AF65-F5344CB8AC3E}">
        <p14:creationId xmlns:p14="http://schemas.microsoft.com/office/powerpoint/2010/main" val="11310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44303"/>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PROBLEMAS DO MÉTODO DE DESENVOLVIMENTO TRADICIONAL</a:t>
            </a:r>
            <a:endParaRPr lang="pt-BR" dirty="0">
              <a:latin typeface="Arial" panose="020B0604020202020204" pitchFamily="34" charset="0"/>
              <a:cs typeface="Arial" panose="020B0604020202020204" pitchFamily="34" charset="0"/>
            </a:endParaRPr>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2636912"/>
            <a:ext cx="1722078" cy="1234156"/>
          </a:xfrm>
          <a:prstGeom prst="rect">
            <a:avLst/>
          </a:prstGeom>
        </p:spPr>
      </p:pic>
      <p:sp>
        <p:nvSpPr>
          <p:cNvPr id="12" name="CaixaDeTexto 11"/>
          <p:cNvSpPr txBox="1"/>
          <p:nvPr/>
        </p:nvSpPr>
        <p:spPr>
          <a:xfrm>
            <a:off x="805947" y="1490943"/>
            <a:ext cx="1837362" cy="584775"/>
          </a:xfrm>
          <a:prstGeom prst="rect">
            <a:avLst/>
          </a:prstGeom>
          <a:noFill/>
        </p:spPr>
        <p:txBody>
          <a:bodyPr wrap="none" rtlCol="0">
            <a:spAutoFit/>
          </a:bodyPr>
          <a:lstStyle/>
          <a:p>
            <a:pPr algn="ctr"/>
            <a:r>
              <a:rPr lang="pt-BR" sz="1600" b="1" dirty="0" smtClean="0">
                <a:latin typeface="Arial" panose="020B0604020202020204" pitchFamily="34" charset="0"/>
                <a:cs typeface="Arial" panose="020B0604020202020204" pitchFamily="34" charset="0"/>
              </a:rPr>
              <a:t>Requerimentos </a:t>
            </a:r>
          </a:p>
          <a:p>
            <a:pPr algn="ctr"/>
            <a:r>
              <a:rPr lang="pt-BR" sz="1600" b="1" dirty="0" smtClean="0">
                <a:latin typeface="Arial" panose="020B0604020202020204" pitchFamily="34" charset="0"/>
                <a:cs typeface="Arial" panose="020B0604020202020204" pitchFamily="34" charset="0"/>
              </a:rPr>
              <a:t>e Especificações</a:t>
            </a:r>
            <a:endParaRPr lang="pt-BR" sz="1600" b="1" dirty="0">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564" t="12904" r="73727" b="10905"/>
          <a:stretch/>
        </p:blipFill>
        <p:spPr bwMode="auto">
          <a:xfrm>
            <a:off x="2555776" y="1783330"/>
            <a:ext cx="464820" cy="322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ixaDeTexto 13"/>
          <p:cNvSpPr txBox="1"/>
          <p:nvPr/>
        </p:nvSpPr>
        <p:spPr>
          <a:xfrm>
            <a:off x="3419863" y="1578278"/>
            <a:ext cx="867545" cy="338554"/>
          </a:xfrm>
          <a:prstGeom prst="rect">
            <a:avLst/>
          </a:prstGeom>
          <a:noFill/>
        </p:spPr>
        <p:txBody>
          <a:bodyPr wrap="none" rtlCol="0">
            <a:spAutoFit/>
          </a:bodyPr>
          <a:lstStyle/>
          <a:p>
            <a:pPr algn="ctr"/>
            <a:r>
              <a:rPr lang="en-US" sz="1600" b="1" dirty="0" smtClean="0">
                <a:latin typeface="Arial" panose="020B0604020202020204" pitchFamily="34" charset="0"/>
                <a:cs typeface="Arial" panose="020B0604020202020204" pitchFamily="34" charset="0"/>
              </a:rPr>
              <a:t>Design</a:t>
            </a:r>
            <a:endParaRPr lang="pt-BR" sz="1600" b="1" dirty="0">
              <a:latin typeface="Arial" panose="020B0604020202020204" pitchFamily="34" charset="0"/>
              <a:cs typeface="Arial" panose="020B0604020202020204" pitchFamily="34" charset="0"/>
            </a:endParaRPr>
          </a:p>
        </p:txBody>
      </p:sp>
      <p:pic>
        <p:nvPicPr>
          <p:cNvPr id="15" name="Image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9631" y="1957705"/>
            <a:ext cx="1168007" cy="890776"/>
          </a:xfrm>
          <a:prstGeom prst="rect">
            <a:avLst/>
          </a:prstGeom>
        </p:spPr>
      </p:pic>
      <p:pic>
        <p:nvPicPr>
          <p:cNvPr id="16" name="Imagem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622" y="2968441"/>
            <a:ext cx="1740024" cy="1161466"/>
          </a:xfrm>
          <a:prstGeom prst="rect">
            <a:avLst/>
          </a:prstGeom>
          <a:ln>
            <a:noFill/>
          </a:ln>
          <a:effectLst>
            <a:softEdge rad="112500"/>
          </a:effec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564" t="12904" r="73727" b="10905"/>
          <a:stretch/>
        </p:blipFill>
        <p:spPr bwMode="auto">
          <a:xfrm>
            <a:off x="4716016" y="1724977"/>
            <a:ext cx="464820" cy="3288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564" t="12904" r="73727" b="10905"/>
          <a:stretch/>
        </p:blipFill>
        <p:spPr bwMode="auto">
          <a:xfrm>
            <a:off x="6987500" y="1724978"/>
            <a:ext cx="464820" cy="328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aixaDeTexto 18"/>
          <p:cNvSpPr txBox="1"/>
          <p:nvPr/>
        </p:nvSpPr>
        <p:spPr>
          <a:xfrm>
            <a:off x="5320893" y="1578278"/>
            <a:ext cx="1678665" cy="338554"/>
          </a:xfrm>
          <a:prstGeom prst="rect">
            <a:avLst/>
          </a:prstGeom>
          <a:noFill/>
        </p:spPr>
        <p:txBody>
          <a:bodyPr wrap="none" rtlCol="0">
            <a:spAutoFit/>
          </a:bodyPr>
          <a:lstStyle/>
          <a:p>
            <a:r>
              <a:rPr lang="pt-BR" sz="1600" b="1" dirty="0" smtClean="0">
                <a:latin typeface="Arial" panose="020B0604020202020204" pitchFamily="34" charset="0"/>
                <a:cs typeface="Arial" panose="020B0604020202020204" pitchFamily="34" charset="0"/>
              </a:rPr>
              <a:t>Implementação</a:t>
            </a:r>
            <a:endParaRPr lang="pt-BR" sz="1600" b="1" dirty="0">
              <a:latin typeface="Arial" panose="020B0604020202020204" pitchFamily="34" charset="0"/>
              <a:cs typeface="Arial" panose="020B0604020202020204" pitchFamily="34" charset="0"/>
            </a:endParaRPr>
          </a:p>
        </p:txBody>
      </p:sp>
      <p:sp>
        <p:nvSpPr>
          <p:cNvPr id="20" name="CaixaDeTexto 19"/>
          <p:cNvSpPr txBox="1"/>
          <p:nvPr/>
        </p:nvSpPr>
        <p:spPr>
          <a:xfrm>
            <a:off x="7494402" y="1367832"/>
            <a:ext cx="1268168" cy="584775"/>
          </a:xfrm>
          <a:prstGeom prst="rect">
            <a:avLst/>
          </a:prstGeom>
          <a:noFill/>
        </p:spPr>
        <p:txBody>
          <a:bodyPr wrap="none" rtlCol="0">
            <a:spAutoFit/>
          </a:bodyPr>
          <a:lstStyle/>
          <a:p>
            <a:pPr algn="ctr"/>
            <a:r>
              <a:rPr lang="pt-BR" sz="1600" b="1" dirty="0" smtClean="0">
                <a:latin typeface="Arial" panose="020B0604020202020204" pitchFamily="34" charset="0"/>
                <a:cs typeface="Arial" panose="020B0604020202020204" pitchFamily="34" charset="0"/>
              </a:rPr>
              <a:t>Teste e </a:t>
            </a:r>
          </a:p>
          <a:p>
            <a:pPr algn="ctr"/>
            <a:r>
              <a:rPr lang="pt-BR" sz="1600" b="1" dirty="0" smtClean="0">
                <a:latin typeface="Arial" panose="020B0604020202020204" pitchFamily="34" charset="0"/>
                <a:cs typeface="Arial" panose="020B0604020202020204" pitchFamily="34" charset="0"/>
              </a:rPr>
              <a:t>Verificação</a:t>
            </a:r>
            <a:endParaRPr lang="pt-BR" b="1" dirty="0">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988" t="16654" r="7378" b="43079"/>
          <a:stretch/>
        </p:blipFill>
        <p:spPr bwMode="auto">
          <a:xfrm>
            <a:off x="7721956" y="2167762"/>
            <a:ext cx="954500" cy="144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eta para cima e para baixo 21"/>
          <p:cNvSpPr/>
          <p:nvPr/>
        </p:nvSpPr>
        <p:spPr>
          <a:xfrm>
            <a:off x="3707904" y="2636912"/>
            <a:ext cx="210108" cy="504056"/>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b="1">
              <a:latin typeface="Arial" panose="020B0604020202020204" pitchFamily="34" charset="0"/>
              <a:cs typeface="Arial" panose="020B0604020202020204" pitchFamily="34" charset="0"/>
            </a:endParaRPr>
          </a:p>
        </p:txBody>
      </p:sp>
      <p:sp>
        <p:nvSpPr>
          <p:cNvPr id="23" name="CaixaDeTexto 22"/>
          <p:cNvSpPr txBox="1"/>
          <p:nvPr/>
        </p:nvSpPr>
        <p:spPr>
          <a:xfrm>
            <a:off x="3099262" y="4208463"/>
            <a:ext cx="1508746" cy="1077218"/>
          </a:xfrm>
          <a:prstGeom prst="rect">
            <a:avLst/>
          </a:prstGeom>
          <a:noFill/>
        </p:spPr>
        <p:txBody>
          <a:bodyPr wrap="none" rtlCol="0">
            <a:spAutoFit/>
          </a:bodyPr>
          <a:lstStyle/>
          <a:p>
            <a:pPr algn="ctr"/>
            <a:r>
              <a:rPr lang="pt-BR" sz="1600" b="1" dirty="0" smtClean="0">
                <a:solidFill>
                  <a:srgbClr val="FF0000"/>
                </a:solidFill>
                <a:latin typeface="Arial" panose="020B0604020202020204" pitchFamily="34" charset="0"/>
                <a:cs typeface="Arial" panose="020B0604020202020204" pitchFamily="34" charset="0"/>
              </a:rPr>
              <a:t>Protótipos</a:t>
            </a:r>
          </a:p>
          <a:p>
            <a:pPr algn="ctr"/>
            <a:r>
              <a:rPr lang="pt-BR" sz="1600" b="1" dirty="0" smtClean="0">
                <a:solidFill>
                  <a:srgbClr val="FF0000"/>
                </a:solidFill>
                <a:latin typeface="Arial" panose="020B0604020202020204" pitchFamily="34" charset="0"/>
                <a:cs typeface="Arial" panose="020B0604020202020204" pitchFamily="34" charset="0"/>
              </a:rPr>
              <a:t>físicos, </a:t>
            </a:r>
          </a:p>
          <a:p>
            <a:pPr algn="ctr"/>
            <a:r>
              <a:rPr lang="pt-BR" sz="1600" b="1" dirty="0" smtClean="0">
                <a:latin typeface="Arial" panose="020B0604020202020204" pitchFamily="34" charset="0"/>
                <a:cs typeface="Arial" panose="020B0604020202020204" pitchFamily="34" charset="0"/>
              </a:rPr>
              <a:t>incompletos, </a:t>
            </a:r>
          </a:p>
          <a:p>
            <a:pPr algn="ctr"/>
            <a:r>
              <a:rPr lang="pt-BR" sz="1600" b="1" dirty="0" smtClean="0">
                <a:latin typeface="Arial" panose="020B0604020202020204" pitchFamily="34" charset="0"/>
                <a:cs typeface="Arial" panose="020B0604020202020204" pitchFamily="34" charset="0"/>
              </a:rPr>
              <a:t>caros</a:t>
            </a:r>
            <a:endParaRPr lang="pt-BR" sz="1600" b="1" dirty="0">
              <a:latin typeface="Arial" panose="020B0604020202020204" pitchFamily="34" charset="0"/>
              <a:cs typeface="Arial" panose="020B0604020202020204" pitchFamily="34" charset="0"/>
            </a:endParaRPr>
          </a:p>
        </p:txBody>
      </p:sp>
      <p:sp>
        <p:nvSpPr>
          <p:cNvPr id="24" name="CaixaDeTexto 23"/>
          <p:cNvSpPr txBox="1"/>
          <p:nvPr/>
        </p:nvSpPr>
        <p:spPr>
          <a:xfrm>
            <a:off x="731602" y="4160556"/>
            <a:ext cx="1770036" cy="1077218"/>
          </a:xfrm>
          <a:prstGeom prst="rect">
            <a:avLst/>
          </a:prstGeom>
          <a:noFill/>
        </p:spPr>
        <p:txBody>
          <a:bodyPr wrap="none" rtlCol="0">
            <a:spAutoFit/>
          </a:bodyPr>
          <a:lstStyle/>
          <a:p>
            <a:pPr algn="ctr"/>
            <a:r>
              <a:rPr lang="pt-BR" sz="1600" b="1" dirty="0" smtClean="0">
                <a:solidFill>
                  <a:srgbClr val="FF0000"/>
                </a:solidFill>
                <a:latin typeface="Arial" panose="020B0604020202020204" pitchFamily="34" charset="0"/>
                <a:cs typeface="Arial" panose="020B0604020202020204" pitchFamily="34" charset="0"/>
              </a:rPr>
              <a:t>Documentos </a:t>
            </a:r>
          </a:p>
          <a:p>
            <a:pPr algn="ctr"/>
            <a:r>
              <a:rPr lang="pt-BR" sz="1600" b="1" dirty="0" smtClean="0">
                <a:solidFill>
                  <a:srgbClr val="FF0000"/>
                </a:solidFill>
                <a:latin typeface="Arial" panose="020B0604020202020204" pitchFamily="34" charset="0"/>
                <a:cs typeface="Arial" panose="020B0604020202020204" pitchFamily="34" charset="0"/>
              </a:rPr>
              <a:t>de Texto, </a:t>
            </a:r>
          </a:p>
          <a:p>
            <a:pPr algn="ctr"/>
            <a:r>
              <a:rPr lang="pt-BR" sz="1600" b="1" dirty="0" smtClean="0">
                <a:latin typeface="Arial" panose="020B0604020202020204" pitchFamily="34" charset="0"/>
                <a:cs typeface="Arial" panose="020B0604020202020204" pitchFamily="34" charset="0"/>
              </a:rPr>
              <a:t>impede </a:t>
            </a:r>
          </a:p>
          <a:p>
            <a:pPr algn="ctr"/>
            <a:r>
              <a:rPr lang="pt-BR" sz="1600" b="1" dirty="0" smtClean="0">
                <a:latin typeface="Arial" panose="020B0604020202020204" pitchFamily="34" charset="0"/>
                <a:cs typeface="Arial" panose="020B0604020202020204" pitchFamily="34" charset="0"/>
              </a:rPr>
              <a:t>interação rápida</a:t>
            </a:r>
            <a:endParaRPr lang="pt-BR" sz="1600" b="1" dirty="0">
              <a:latin typeface="Arial" panose="020B0604020202020204" pitchFamily="34" charset="0"/>
              <a:cs typeface="Arial" panose="020B0604020202020204" pitchFamily="34" charset="0"/>
            </a:endParaRPr>
          </a:p>
        </p:txBody>
      </p:sp>
      <p:sp>
        <p:nvSpPr>
          <p:cNvPr id="25" name="CaixaDeTexto 24"/>
          <p:cNvSpPr txBox="1"/>
          <p:nvPr/>
        </p:nvSpPr>
        <p:spPr>
          <a:xfrm>
            <a:off x="5162262" y="3933056"/>
            <a:ext cx="1871026" cy="1323439"/>
          </a:xfrm>
          <a:prstGeom prst="rect">
            <a:avLst/>
          </a:prstGeom>
          <a:noFill/>
        </p:spPr>
        <p:txBody>
          <a:bodyPr wrap="none" rtlCol="0">
            <a:spAutoFit/>
          </a:bodyPr>
          <a:lstStyle/>
          <a:p>
            <a:pPr algn="ctr"/>
            <a:r>
              <a:rPr lang="pt-BR" sz="1600" b="1" dirty="0" smtClean="0">
                <a:solidFill>
                  <a:srgbClr val="FF0000"/>
                </a:solidFill>
                <a:latin typeface="Arial" panose="020B0604020202020204" pitchFamily="34" charset="0"/>
                <a:cs typeface="Arial" panose="020B0604020202020204" pitchFamily="34" charset="0"/>
              </a:rPr>
              <a:t>Implementação</a:t>
            </a:r>
          </a:p>
          <a:p>
            <a:pPr algn="ctr"/>
            <a:r>
              <a:rPr lang="pt-BR" sz="1600" b="1" dirty="0">
                <a:solidFill>
                  <a:srgbClr val="FF0000"/>
                </a:solidFill>
                <a:latin typeface="Arial" panose="020B0604020202020204" pitchFamily="34" charset="0"/>
                <a:cs typeface="Arial" panose="020B0604020202020204" pitchFamily="34" charset="0"/>
              </a:rPr>
              <a:t>m</a:t>
            </a:r>
            <a:r>
              <a:rPr lang="pt-BR" sz="1600" b="1" dirty="0" smtClean="0">
                <a:solidFill>
                  <a:srgbClr val="FF0000"/>
                </a:solidFill>
                <a:latin typeface="Arial" panose="020B0604020202020204" pitchFamily="34" charset="0"/>
                <a:cs typeface="Arial" panose="020B0604020202020204" pitchFamily="34" charset="0"/>
              </a:rPr>
              <a:t>anual, </a:t>
            </a:r>
          </a:p>
          <a:p>
            <a:pPr algn="ctr"/>
            <a:r>
              <a:rPr lang="pt-BR" sz="1600" b="1" dirty="0" smtClean="0">
                <a:latin typeface="Arial" panose="020B0604020202020204" pitchFamily="34" charset="0"/>
                <a:cs typeface="Arial" panose="020B0604020202020204" pitchFamily="34" charset="0"/>
              </a:rPr>
              <a:t>ferramentas </a:t>
            </a:r>
          </a:p>
          <a:p>
            <a:pPr algn="ctr"/>
            <a:r>
              <a:rPr lang="pt-BR" sz="1600" b="1" dirty="0" smtClean="0">
                <a:latin typeface="Arial" panose="020B0604020202020204" pitchFamily="34" charset="0"/>
                <a:cs typeface="Arial" panose="020B0604020202020204" pitchFamily="34" charset="0"/>
              </a:rPr>
              <a:t>separadas</a:t>
            </a:r>
          </a:p>
          <a:p>
            <a:pPr algn="ctr"/>
            <a:r>
              <a:rPr lang="pt-BR" sz="1600" b="1" dirty="0" smtClean="0">
                <a:latin typeface="Arial" panose="020B0604020202020204" pitchFamily="34" charset="0"/>
                <a:cs typeface="Arial" panose="020B0604020202020204" pitchFamily="34" charset="0"/>
              </a:rPr>
              <a:t>&amp; erros humanos</a:t>
            </a:r>
            <a:endParaRPr lang="pt-BR" sz="1600" b="1" dirty="0">
              <a:latin typeface="Arial" panose="020B0604020202020204" pitchFamily="34" charset="0"/>
              <a:cs typeface="Arial" panose="020B0604020202020204" pitchFamily="34" charset="0"/>
            </a:endParaRPr>
          </a:p>
        </p:txBody>
      </p:sp>
      <p:sp>
        <p:nvSpPr>
          <p:cNvPr id="26" name="CaixaDeTexto 25"/>
          <p:cNvSpPr txBox="1"/>
          <p:nvPr/>
        </p:nvSpPr>
        <p:spPr>
          <a:xfrm>
            <a:off x="7380312" y="3861048"/>
            <a:ext cx="1669382" cy="1569660"/>
          </a:xfrm>
          <a:prstGeom prst="rect">
            <a:avLst/>
          </a:prstGeom>
          <a:noFill/>
        </p:spPr>
        <p:txBody>
          <a:bodyPr wrap="square" rtlCol="0">
            <a:spAutoFit/>
          </a:bodyPr>
          <a:lstStyle/>
          <a:p>
            <a:pPr algn="ctr"/>
            <a:r>
              <a:rPr lang="pt-BR" sz="1600" b="1" dirty="0" smtClean="0">
                <a:solidFill>
                  <a:srgbClr val="FF0000"/>
                </a:solidFill>
                <a:latin typeface="Arial" panose="020B0604020202020204" pitchFamily="34" charset="0"/>
                <a:cs typeface="Arial" panose="020B0604020202020204" pitchFamily="34" charset="0"/>
              </a:rPr>
              <a:t>Teste tradicional, </a:t>
            </a:r>
          </a:p>
          <a:p>
            <a:pPr algn="ctr"/>
            <a:r>
              <a:rPr lang="pt-BR" sz="1600" b="1" dirty="0" smtClean="0">
                <a:latin typeface="Arial" panose="020B0604020202020204" pitchFamily="34" charset="0"/>
                <a:cs typeface="Arial" panose="020B0604020202020204" pitchFamily="34" charset="0"/>
              </a:rPr>
              <a:t>erros</a:t>
            </a:r>
            <a:r>
              <a:rPr lang="pt-BR" sz="800" b="1" dirty="0" smtClean="0">
                <a:latin typeface="Arial" panose="020B0604020202020204" pitchFamily="34" charset="0"/>
                <a:cs typeface="Arial" panose="020B0604020202020204" pitchFamily="34" charset="0"/>
              </a:rPr>
              <a:t> </a:t>
            </a:r>
            <a:r>
              <a:rPr lang="pt-BR" sz="1600" b="1" dirty="0" smtClean="0">
                <a:latin typeface="Arial" panose="020B0604020202020204" pitchFamily="34" charset="0"/>
                <a:cs typeface="Arial" panose="020B0604020202020204" pitchFamily="34" charset="0"/>
              </a:rPr>
              <a:t>encontrados tarde no processo</a:t>
            </a:r>
            <a:endParaRPr lang="pt-BR" sz="1600" b="1" dirty="0">
              <a:latin typeface="Arial" panose="020B0604020202020204" pitchFamily="34" charset="0"/>
              <a:cs typeface="Arial" panose="020B0604020202020204" pitchFamily="34" charset="0"/>
            </a:endParaRPr>
          </a:p>
        </p:txBody>
      </p:sp>
      <p:grpSp>
        <p:nvGrpSpPr>
          <p:cNvPr id="27" name="Grupo 26"/>
          <p:cNvGrpSpPr/>
          <p:nvPr/>
        </p:nvGrpSpPr>
        <p:grpSpPr>
          <a:xfrm>
            <a:off x="5318368" y="2427501"/>
            <a:ext cx="1557888" cy="1001499"/>
            <a:chOff x="5318368" y="2427501"/>
            <a:chExt cx="1557888" cy="1001499"/>
          </a:xfrm>
        </p:grpSpPr>
        <p:pic>
          <p:nvPicPr>
            <p:cNvPr id="28" name="Imagem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8368" y="2427501"/>
              <a:ext cx="1557888" cy="1001499"/>
            </a:xfrm>
            <a:prstGeom prst="rect">
              <a:avLst/>
            </a:prstGeom>
          </p:spPr>
        </p:pic>
        <p:pic>
          <p:nvPicPr>
            <p:cNvPr id="29" name="Imagem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7521" y="2618642"/>
              <a:ext cx="514571" cy="401940"/>
            </a:xfrm>
            <a:prstGeom prst="rect">
              <a:avLst/>
            </a:prstGeom>
          </p:spPr>
        </p:pic>
      </p:grpSp>
      <p:sp>
        <p:nvSpPr>
          <p:cNvPr id="2" name="Espaço Reservado para Número de Slide 1"/>
          <p:cNvSpPr>
            <a:spLocks noGrp="1"/>
          </p:cNvSpPr>
          <p:nvPr>
            <p:ph type="sldNum" sz="quarter" idx="12"/>
          </p:nvPr>
        </p:nvSpPr>
        <p:spPr/>
        <p:txBody>
          <a:bodyPr/>
          <a:lstStyle/>
          <a:p>
            <a:fld id="{86EDDCF7-E661-4872-BD01-CA90F2EB4B91}" type="slidenum">
              <a:rPr lang="pt-BR" smtClean="0"/>
              <a:t>21</a:t>
            </a:fld>
            <a:endParaRPr lang="pt-BR"/>
          </a:p>
        </p:txBody>
      </p:sp>
    </p:spTree>
    <p:extLst>
      <p:ext uri="{BB962C8B-B14F-4D97-AF65-F5344CB8AC3E}">
        <p14:creationId xmlns:p14="http://schemas.microsoft.com/office/powerpoint/2010/main" val="7578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9" grpId="0"/>
      <p:bldP spid="20" grpId="0"/>
      <p:bldP spid="22" grpId="0" animBg="1"/>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9" name="Retângulo 8"/>
          <p:cNvSpPr/>
          <p:nvPr/>
        </p:nvSpPr>
        <p:spPr>
          <a:xfrm>
            <a:off x="2350879" y="3211881"/>
            <a:ext cx="4955203" cy="646331"/>
          </a:xfrm>
          <a:prstGeom prst="rect">
            <a:avLst/>
          </a:prstGeom>
        </p:spPr>
        <p:txBody>
          <a:bodyPr wrap="none">
            <a:spAutoFit/>
          </a:bodyPr>
          <a:lstStyle/>
          <a:p>
            <a:r>
              <a:rPr lang="pt-BR" sz="3600" dirty="0" smtClean="0">
                <a:latin typeface="Arial" panose="020B0604020202020204" pitchFamily="34" charset="0"/>
                <a:cs typeface="Arial" panose="020B0604020202020204" pitchFamily="34" charset="0"/>
              </a:rPr>
              <a:t>4. </a:t>
            </a:r>
            <a:r>
              <a:rPr lang="pt-BR" sz="3600" dirty="0" err="1" smtClean="0">
                <a:latin typeface="Arial" panose="020B0604020202020204" pitchFamily="34" charset="0"/>
                <a:cs typeface="Arial" panose="020B0604020202020204" pitchFamily="34" charset="0"/>
              </a:rPr>
              <a:t>Model</a:t>
            </a:r>
            <a:r>
              <a:rPr lang="pt-BR" sz="3600" dirty="0" smtClean="0">
                <a:latin typeface="Arial" panose="020B0604020202020204" pitchFamily="34" charset="0"/>
                <a:cs typeface="Arial" panose="020B0604020202020204" pitchFamily="34" charset="0"/>
              </a:rPr>
              <a:t> </a:t>
            </a:r>
            <a:r>
              <a:rPr lang="pt-BR" sz="3600" dirty="0" err="1" smtClean="0">
                <a:latin typeface="Arial" panose="020B0604020202020204" pitchFamily="34" charset="0"/>
                <a:cs typeface="Arial" panose="020B0604020202020204" pitchFamily="34" charset="0"/>
              </a:rPr>
              <a:t>Based</a:t>
            </a:r>
            <a:r>
              <a:rPr lang="pt-BR" sz="3600" dirty="0" smtClean="0">
                <a:latin typeface="Arial" panose="020B0604020202020204" pitchFamily="34" charset="0"/>
                <a:cs typeface="Arial" panose="020B0604020202020204" pitchFamily="34" charset="0"/>
              </a:rPr>
              <a:t> Design</a:t>
            </a:r>
            <a:endParaRPr lang="pt-BR" sz="3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22</a:t>
            </a:fld>
            <a:endParaRPr lang="pt-BR"/>
          </a:p>
        </p:txBody>
      </p:sp>
    </p:spTree>
    <p:extLst>
      <p:ext uri="{BB962C8B-B14F-4D97-AF65-F5344CB8AC3E}">
        <p14:creationId xmlns:p14="http://schemas.microsoft.com/office/powerpoint/2010/main" val="236679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MODEL BASED DESIGN</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202821" y="975510"/>
            <a:ext cx="8277366" cy="1200329"/>
          </a:xfrm>
          <a:prstGeom prst="rect">
            <a:avLst/>
          </a:prstGeom>
        </p:spPr>
        <p:txBody>
          <a:bodyPr wrap="square">
            <a:spAutoFit/>
          </a:bodyPr>
          <a:lstStyle/>
          <a:p>
            <a:pPr algn="just"/>
            <a:r>
              <a:rPr lang="pt-BR" dirty="0" smtClean="0">
                <a:effectLst/>
                <a:latin typeface="Arial" panose="020B0604020202020204" pitchFamily="34" charset="0"/>
                <a:ea typeface="Times New Roman" panose="02020603050405020304" pitchFamily="18" charset="0"/>
              </a:rPr>
              <a:t>A principal característica e vantagem do processo de desenvolvimento baseado em modelo é o desenvolvimento em uma única plataforma, permitindo que se crie a planta do sistema desejado e seu controlador utilizando a mesma ferramenta computacional.</a:t>
            </a:r>
            <a:endParaRPr lang="pt-BR" dirty="0"/>
          </a:p>
        </p:txBody>
      </p:sp>
      <p:cxnSp>
        <p:nvCxnSpPr>
          <p:cNvPr id="9" name="Conector de seta reta 8"/>
          <p:cNvCxnSpPr/>
          <p:nvPr/>
        </p:nvCxnSpPr>
        <p:spPr>
          <a:xfrm flipV="1">
            <a:off x="5335842" y="2437204"/>
            <a:ext cx="2399237" cy="3286127"/>
          </a:xfrm>
          <a:prstGeom prst="straightConnector1">
            <a:avLst/>
          </a:prstGeom>
          <a:ln w="101600">
            <a:solidFill>
              <a:srgbClr val="CF96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1673356" y="2628627"/>
            <a:ext cx="2456114" cy="3154634"/>
          </a:xfrm>
          <a:prstGeom prst="straightConnector1">
            <a:avLst/>
          </a:prstGeom>
          <a:ln w="101600">
            <a:solidFill>
              <a:srgbClr val="CF9600"/>
            </a:solidFill>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1492291" y="3017502"/>
            <a:ext cx="1196260" cy="413585"/>
          </a:xfrm>
          <a:prstGeom prst="rect">
            <a:avLst/>
          </a:prstGeom>
          <a:solidFill>
            <a:schemeClr val="bg1"/>
          </a:solidFill>
          <a:ln w="19050">
            <a:solidFill>
              <a:schemeClr val="tx1"/>
            </a:solidFill>
          </a:ln>
        </p:spPr>
        <p:txBody>
          <a:bodyPr wrap="square" rtlCol="0" anchor="ctr" anchorCtr="0">
            <a:spAutoFit/>
          </a:bodyPr>
          <a:lstStyle/>
          <a:p>
            <a:pPr algn="ctr"/>
            <a:r>
              <a:rPr lang="pt-BR" sz="1050" b="1" dirty="0" smtClean="0">
                <a:latin typeface="Arial" panose="020B0604020202020204" pitchFamily="34" charset="0"/>
                <a:cs typeface="Arial" panose="020B0604020202020204" pitchFamily="34" charset="0"/>
              </a:rPr>
              <a:t>Requisitos do Sistema</a:t>
            </a:r>
            <a:endParaRPr lang="pt-BR" sz="1050" b="1" dirty="0">
              <a:latin typeface="Arial" panose="020B0604020202020204" pitchFamily="34" charset="0"/>
              <a:cs typeface="Arial" panose="020B0604020202020204" pitchFamily="34" charset="0"/>
            </a:endParaRPr>
          </a:p>
        </p:txBody>
      </p:sp>
      <p:sp>
        <p:nvSpPr>
          <p:cNvPr id="12" name="CaixaDeTexto 11"/>
          <p:cNvSpPr txBox="1"/>
          <p:nvPr/>
        </p:nvSpPr>
        <p:spPr>
          <a:xfrm>
            <a:off x="2156072" y="3735559"/>
            <a:ext cx="1195904" cy="738664"/>
          </a:xfrm>
          <a:prstGeom prst="rect">
            <a:avLst/>
          </a:prstGeom>
          <a:solidFill>
            <a:schemeClr val="bg1"/>
          </a:solidFill>
          <a:ln w="19050">
            <a:solidFill>
              <a:schemeClr val="tx1"/>
            </a:solidFill>
          </a:ln>
        </p:spPr>
        <p:txBody>
          <a:bodyPr wrap="square" rtlCol="0">
            <a:spAutoFit/>
          </a:bodyPr>
          <a:lstStyle/>
          <a:p>
            <a:pPr algn="ctr"/>
            <a:r>
              <a:rPr lang="pt-BR" sz="1050" b="1" dirty="0" smtClean="0">
                <a:latin typeface="Arial" panose="020B0604020202020204" pitchFamily="34" charset="0"/>
                <a:cs typeface="Arial" panose="020B0604020202020204" pitchFamily="34" charset="0"/>
              </a:rPr>
              <a:t>Desenvolvimento da Arquitetura Funcional</a:t>
            </a:r>
            <a:endParaRPr lang="pt-BR" sz="1050" b="1" dirty="0">
              <a:latin typeface="Arial" panose="020B0604020202020204" pitchFamily="34" charset="0"/>
              <a:cs typeface="Arial" panose="020B0604020202020204" pitchFamily="34" charset="0"/>
            </a:endParaRPr>
          </a:p>
        </p:txBody>
      </p:sp>
      <p:sp>
        <p:nvSpPr>
          <p:cNvPr id="15" name="CaixaDeTexto 14"/>
          <p:cNvSpPr txBox="1"/>
          <p:nvPr/>
        </p:nvSpPr>
        <p:spPr>
          <a:xfrm>
            <a:off x="2944032" y="4539341"/>
            <a:ext cx="1195904" cy="577081"/>
          </a:xfrm>
          <a:prstGeom prst="rect">
            <a:avLst/>
          </a:prstGeom>
          <a:solidFill>
            <a:schemeClr val="bg1"/>
          </a:solidFill>
          <a:ln w="19050">
            <a:solidFill>
              <a:schemeClr val="tx1"/>
            </a:solidFill>
          </a:ln>
        </p:spPr>
        <p:txBody>
          <a:bodyPr wrap="square" rtlCol="0">
            <a:spAutoFit/>
          </a:bodyPr>
          <a:lstStyle/>
          <a:p>
            <a:pPr algn="ctr"/>
            <a:r>
              <a:rPr lang="pt-BR" sz="1050" b="1" dirty="0" smtClean="0">
                <a:latin typeface="Arial" panose="020B0604020202020204" pitchFamily="34" charset="0"/>
                <a:cs typeface="Arial" panose="020B0604020202020204" pitchFamily="34" charset="0"/>
              </a:rPr>
              <a:t>Deployment na Arquitetura Física</a:t>
            </a:r>
            <a:endParaRPr lang="pt-BR" sz="1050" b="1" dirty="0">
              <a:latin typeface="Arial" panose="020B0604020202020204" pitchFamily="34" charset="0"/>
              <a:cs typeface="Arial" panose="020B0604020202020204" pitchFamily="34" charset="0"/>
            </a:endParaRPr>
          </a:p>
        </p:txBody>
      </p:sp>
      <p:sp>
        <p:nvSpPr>
          <p:cNvPr id="16" name="CaixaDeTexto 15"/>
          <p:cNvSpPr txBox="1"/>
          <p:nvPr/>
        </p:nvSpPr>
        <p:spPr>
          <a:xfrm>
            <a:off x="4139937" y="5516535"/>
            <a:ext cx="1195904" cy="413585"/>
          </a:xfrm>
          <a:prstGeom prst="rect">
            <a:avLst/>
          </a:prstGeom>
          <a:solidFill>
            <a:schemeClr val="bg1"/>
          </a:solidFill>
          <a:ln w="19050">
            <a:solidFill>
              <a:schemeClr val="tx1"/>
            </a:solidFill>
          </a:ln>
        </p:spPr>
        <p:txBody>
          <a:bodyPr wrap="square" rtlCol="0" anchor="ctr">
            <a:spAutoFit/>
          </a:bodyPr>
          <a:lstStyle/>
          <a:p>
            <a:pPr algn="ctr"/>
            <a:r>
              <a:rPr lang="pt-BR" sz="1050" b="1" dirty="0" smtClean="0">
                <a:latin typeface="Arial" panose="020B0604020202020204" pitchFamily="34" charset="0"/>
                <a:cs typeface="Arial" panose="020B0604020202020204" pitchFamily="34" charset="0"/>
              </a:rPr>
              <a:t>Implementação/ Codificação</a:t>
            </a:r>
            <a:endParaRPr lang="pt-BR" sz="1050" b="1" dirty="0">
              <a:latin typeface="Arial" panose="020B0604020202020204" pitchFamily="34" charset="0"/>
              <a:cs typeface="Arial" panose="020B0604020202020204" pitchFamily="34" charset="0"/>
            </a:endParaRPr>
          </a:p>
        </p:txBody>
      </p:sp>
      <p:sp>
        <p:nvSpPr>
          <p:cNvPr id="17" name="CaixaDeTexto 16"/>
          <p:cNvSpPr txBox="1"/>
          <p:nvPr/>
        </p:nvSpPr>
        <p:spPr>
          <a:xfrm>
            <a:off x="5335842" y="4618172"/>
            <a:ext cx="1195904" cy="413585"/>
          </a:xfrm>
          <a:prstGeom prst="rect">
            <a:avLst/>
          </a:prstGeom>
          <a:solidFill>
            <a:schemeClr val="bg1"/>
          </a:solidFill>
          <a:ln w="19050">
            <a:solidFill>
              <a:schemeClr val="tx1"/>
            </a:solidFill>
          </a:ln>
        </p:spPr>
        <p:txBody>
          <a:bodyPr wrap="square" rtlCol="0" anchor="ctr">
            <a:spAutoFit/>
          </a:bodyPr>
          <a:lstStyle/>
          <a:p>
            <a:pPr algn="ctr"/>
            <a:r>
              <a:rPr lang="pt-BR" sz="1050" b="1" dirty="0" smtClean="0">
                <a:latin typeface="Arial" panose="020B0604020202020204" pitchFamily="34" charset="0"/>
                <a:cs typeface="Arial" panose="020B0604020202020204" pitchFamily="34" charset="0"/>
              </a:rPr>
              <a:t>Validação do Sistema</a:t>
            </a:r>
            <a:endParaRPr lang="pt-BR" sz="1050" b="1" dirty="0">
              <a:latin typeface="Arial" panose="020B0604020202020204" pitchFamily="34" charset="0"/>
              <a:cs typeface="Arial" panose="020B0604020202020204" pitchFamily="34" charset="0"/>
            </a:endParaRPr>
          </a:p>
        </p:txBody>
      </p:sp>
      <p:sp>
        <p:nvSpPr>
          <p:cNvPr id="18" name="CaixaDeTexto 17"/>
          <p:cNvSpPr txBox="1"/>
          <p:nvPr/>
        </p:nvSpPr>
        <p:spPr>
          <a:xfrm>
            <a:off x="6028714" y="3815869"/>
            <a:ext cx="1195904" cy="413585"/>
          </a:xfrm>
          <a:prstGeom prst="rect">
            <a:avLst/>
          </a:prstGeom>
          <a:solidFill>
            <a:schemeClr val="bg1"/>
          </a:solidFill>
          <a:ln w="19050">
            <a:solidFill>
              <a:schemeClr val="tx1"/>
            </a:solidFill>
          </a:ln>
        </p:spPr>
        <p:txBody>
          <a:bodyPr wrap="square" rtlCol="0" anchor="ctr">
            <a:spAutoFit/>
          </a:bodyPr>
          <a:lstStyle/>
          <a:p>
            <a:pPr algn="ctr"/>
            <a:r>
              <a:rPr lang="pt-BR" sz="1050" b="1" dirty="0" smtClean="0">
                <a:latin typeface="Arial" panose="020B0604020202020204" pitchFamily="34" charset="0"/>
                <a:cs typeface="Arial" panose="020B0604020202020204" pitchFamily="34" charset="0"/>
              </a:rPr>
              <a:t>Integração Funcional</a:t>
            </a:r>
            <a:endParaRPr lang="pt-BR" sz="1050" b="1" dirty="0">
              <a:latin typeface="Arial" panose="020B0604020202020204" pitchFamily="34" charset="0"/>
              <a:cs typeface="Arial" panose="020B0604020202020204" pitchFamily="34" charset="0"/>
            </a:endParaRPr>
          </a:p>
        </p:txBody>
      </p:sp>
      <p:sp>
        <p:nvSpPr>
          <p:cNvPr id="19" name="CaixaDeTexto 18"/>
          <p:cNvSpPr txBox="1"/>
          <p:nvPr/>
        </p:nvSpPr>
        <p:spPr>
          <a:xfrm>
            <a:off x="6666790" y="3009407"/>
            <a:ext cx="1195904" cy="413585"/>
          </a:xfrm>
          <a:prstGeom prst="rect">
            <a:avLst/>
          </a:prstGeom>
          <a:solidFill>
            <a:schemeClr val="bg1"/>
          </a:solidFill>
          <a:ln w="19050">
            <a:solidFill>
              <a:schemeClr val="tx1"/>
            </a:solidFill>
          </a:ln>
        </p:spPr>
        <p:txBody>
          <a:bodyPr wrap="square" rtlCol="0" anchor="ctr">
            <a:spAutoFit/>
          </a:bodyPr>
          <a:lstStyle/>
          <a:p>
            <a:pPr algn="ctr"/>
            <a:r>
              <a:rPr lang="pt-BR" sz="1050" b="1" dirty="0" smtClean="0">
                <a:latin typeface="Arial" panose="020B0604020202020204" pitchFamily="34" charset="0"/>
                <a:cs typeface="Arial" panose="020B0604020202020204" pitchFamily="34" charset="0"/>
              </a:rPr>
              <a:t>Validação do Veículo</a:t>
            </a:r>
            <a:endParaRPr lang="pt-BR" sz="1050" b="1" dirty="0">
              <a:latin typeface="Arial" panose="020B0604020202020204" pitchFamily="34" charset="0"/>
              <a:cs typeface="Arial" panose="020B0604020202020204" pitchFamily="34" charset="0"/>
            </a:endParaRPr>
          </a:p>
        </p:txBody>
      </p:sp>
      <p:sp>
        <p:nvSpPr>
          <p:cNvPr id="20" name="CaixaDeTexto 19"/>
          <p:cNvSpPr txBox="1"/>
          <p:nvPr/>
        </p:nvSpPr>
        <p:spPr>
          <a:xfrm>
            <a:off x="1992394" y="2272726"/>
            <a:ext cx="1878076" cy="253916"/>
          </a:xfrm>
          <a:prstGeom prst="rect">
            <a:avLst/>
          </a:prstGeom>
          <a:solidFill>
            <a:schemeClr val="tx2">
              <a:lumMod val="20000"/>
              <a:lumOff val="80000"/>
            </a:schemeClr>
          </a:solidFill>
          <a:ln w="19050">
            <a:noFill/>
          </a:ln>
        </p:spPr>
        <p:txBody>
          <a:bodyPr wrap="square" rtlCol="0">
            <a:spAutoFit/>
          </a:bodyPr>
          <a:lstStyle/>
          <a:p>
            <a:pPr algn="ctr"/>
            <a:r>
              <a:rPr lang="pt-BR" sz="1050" b="1" dirty="0" smtClean="0">
                <a:latin typeface="Arial" panose="020B0604020202020204" pitchFamily="34" charset="0"/>
                <a:cs typeface="Arial" panose="020B0604020202020204" pitchFamily="34" charset="0"/>
              </a:rPr>
              <a:t>Análise e Simulação</a:t>
            </a:r>
          </a:p>
        </p:txBody>
      </p:sp>
      <p:sp>
        <p:nvSpPr>
          <p:cNvPr id="21" name="CaixaDeTexto 20"/>
          <p:cNvSpPr txBox="1"/>
          <p:nvPr/>
        </p:nvSpPr>
        <p:spPr>
          <a:xfrm>
            <a:off x="5246582" y="2272726"/>
            <a:ext cx="2105651" cy="415498"/>
          </a:xfrm>
          <a:prstGeom prst="rect">
            <a:avLst/>
          </a:prstGeom>
          <a:solidFill>
            <a:schemeClr val="tx2">
              <a:lumMod val="20000"/>
              <a:lumOff val="80000"/>
            </a:schemeClr>
          </a:solidFill>
          <a:ln w="19050">
            <a:noFill/>
          </a:ln>
        </p:spPr>
        <p:txBody>
          <a:bodyPr wrap="square" rtlCol="0">
            <a:spAutoFit/>
          </a:bodyPr>
          <a:lstStyle/>
          <a:p>
            <a:pPr algn="ctr"/>
            <a:r>
              <a:rPr lang="pt-BR" sz="1050" b="1" dirty="0" smtClean="0">
                <a:latin typeface="Arial" panose="020B0604020202020204" pitchFamily="34" charset="0"/>
                <a:cs typeface="Arial" panose="020B0604020202020204" pitchFamily="34" charset="0"/>
              </a:rPr>
              <a:t>Teste em Bancada e Veiculação</a:t>
            </a:r>
          </a:p>
        </p:txBody>
      </p:sp>
      <p:grpSp>
        <p:nvGrpSpPr>
          <p:cNvPr id="22" name="Grupo 21"/>
          <p:cNvGrpSpPr/>
          <p:nvPr/>
        </p:nvGrpSpPr>
        <p:grpSpPr>
          <a:xfrm>
            <a:off x="2724984" y="2929097"/>
            <a:ext cx="3908433" cy="1865138"/>
            <a:chOff x="2040747" y="2823165"/>
            <a:chExt cx="4410735" cy="2104840"/>
          </a:xfrm>
        </p:grpSpPr>
        <p:cxnSp>
          <p:nvCxnSpPr>
            <p:cNvPr id="23" name="Conector de seta reta 22"/>
            <p:cNvCxnSpPr/>
            <p:nvPr/>
          </p:nvCxnSpPr>
          <p:spPr>
            <a:xfrm>
              <a:off x="2040747" y="3154631"/>
              <a:ext cx="4410735" cy="834"/>
            </a:xfrm>
            <a:prstGeom prst="straightConnector1">
              <a:avLst/>
            </a:prstGeom>
            <a:ln w="38100">
              <a:solidFill>
                <a:srgbClr val="CF9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a:off x="2787329" y="4057271"/>
              <a:ext cx="2958874" cy="0"/>
            </a:xfrm>
            <a:prstGeom prst="straightConnector1">
              <a:avLst/>
            </a:prstGeom>
            <a:ln w="38100">
              <a:solidFill>
                <a:srgbClr val="CF9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p:nvPr/>
          </p:nvCxnSpPr>
          <p:spPr>
            <a:xfrm>
              <a:off x="3648594" y="4928005"/>
              <a:ext cx="1320876" cy="0"/>
            </a:xfrm>
            <a:prstGeom prst="straightConnector1">
              <a:avLst/>
            </a:prstGeom>
            <a:ln w="38100">
              <a:solidFill>
                <a:srgbClr val="CF9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3511369" y="2823165"/>
              <a:ext cx="1469284" cy="286549"/>
            </a:xfrm>
            <a:prstGeom prst="rect">
              <a:avLst/>
            </a:prstGeom>
            <a:noFill/>
            <a:ln w="19050">
              <a:noFill/>
            </a:ln>
          </p:spPr>
          <p:txBody>
            <a:bodyPr wrap="none" rtlCol="0">
              <a:spAutoFit/>
            </a:bodyPr>
            <a:lstStyle/>
            <a:p>
              <a:pPr algn="ctr"/>
              <a:r>
                <a:rPr lang="pt-BR" sz="1050" b="1" dirty="0" smtClean="0">
                  <a:latin typeface="Arial" panose="020B0604020202020204" pitchFamily="34" charset="0"/>
                  <a:cs typeface="Arial" panose="020B0604020202020204" pitchFamily="34" charset="0"/>
                </a:rPr>
                <a:t>Revisão &amp; Testes</a:t>
              </a:r>
            </a:p>
          </p:txBody>
        </p:sp>
      </p:grpSp>
      <p:pic>
        <p:nvPicPr>
          <p:cNvPr id="27" name="Image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405" y="3894637"/>
            <a:ext cx="1294989" cy="256047"/>
          </a:xfrm>
          <a:prstGeom prst="rect">
            <a:avLst/>
          </a:prstGeom>
        </p:spPr>
      </p:pic>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234" y="3704181"/>
            <a:ext cx="995248" cy="318479"/>
          </a:xfrm>
          <a:prstGeom prst="rect">
            <a:avLst/>
          </a:prstGeom>
        </p:spPr>
      </p:pic>
      <p:pic>
        <p:nvPicPr>
          <p:cNvPr id="29" name="Imagem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6173" y="4771407"/>
            <a:ext cx="982165" cy="314293"/>
          </a:xfrm>
          <a:prstGeom prst="rect">
            <a:avLst/>
          </a:prstGeom>
        </p:spPr>
      </p:pic>
      <p:pic>
        <p:nvPicPr>
          <p:cNvPr id="31" name="Imagem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7762" y="4021922"/>
            <a:ext cx="1129863" cy="331469"/>
          </a:xfrm>
          <a:prstGeom prst="rect">
            <a:avLst/>
          </a:prstGeom>
        </p:spPr>
      </p:pic>
      <p:pic>
        <p:nvPicPr>
          <p:cNvPr id="32" name="Imagem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440" y="4658571"/>
            <a:ext cx="1142418" cy="335153"/>
          </a:xfrm>
          <a:prstGeom prst="rect">
            <a:avLst/>
          </a:prstGeom>
        </p:spPr>
      </p:pic>
      <p:pic>
        <p:nvPicPr>
          <p:cNvPr id="33" name="Imagem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50" y="3082705"/>
            <a:ext cx="1294989" cy="256047"/>
          </a:xfrm>
          <a:prstGeom prst="rect">
            <a:avLst/>
          </a:prstGeom>
        </p:spPr>
      </p:pic>
      <p:pic>
        <p:nvPicPr>
          <p:cNvPr id="36" name="Imagem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9470" y="6040525"/>
            <a:ext cx="1294989" cy="256047"/>
          </a:xfrm>
          <a:prstGeom prst="rect">
            <a:avLst/>
          </a:prstGeom>
        </p:spPr>
      </p:pic>
      <p:pic>
        <p:nvPicPr>
          <p:cNvPr id="37" name="Imagem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1091" y="5085700"/>
            <a:ext cx="1294989" cy="256047"/>
          </a:xfrm>
          <a:prstGeom prst="rect">
            <a:avLst/>
          </a:prstGeom>
        </p:spPr>
      </p:pic>
      <p:pic>
        <p:nvPicPr>
          <p:cNvPr id="38" name="Imagem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211" y="5094946"/>
            <a:ext cx="1294989" cy="256047"/>
          </a:xfrm>
          <a:prstGeom prst="rect">
            <a:avLst/>
          </a:prstGeom>
        </p:spPr>
      </p:pic>
      <p:sp>
        <p:nvSpPr>
          <p:cNvPr id="3" name="Espaço Reservado para Número de Slide 2"/>
          <p:cNvSpPr>
            <a:spLocks noGrp="1"/>
          </p:cNvSpPr>
          <p:nvPr>
            <p:ph type="sldNum" sz="quarter" idx="12"/>
          </p:nvPr>
        </p:nvSpPr>
        <p:spPr/>
        <p:txBody>
          <a:bodyPr/>
          <a:lstStyle/>
          <a:p>
            <a:fld id="{86EDDCF7-E661-4872-BD01-CA90F2EB4B91}" type="slidenum">
              <a:rPr lang="pt-BR" smtClean="0"/>
              <a:t>23</a:t>
            </a:fld>
            <a:endParaRPr lang="pt-BR"/>
          </a:p>
        </p:txBody>
      </p:sp>
    </p:spTree>
    <p:extLst>
      <p:ext uri="{BB962C8B-B14F-4D97-AF65-F5344CB8AC3E}">
        <p14:creationId xmlns:p14="http://schemas.microsoft.com/office/powerpoint/2010/main" val="274648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METAS DO MODEL BASED DESIGN</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540913" y="1318220"/>
            <a:ext cx="8139447" cy="4801314"/>
          </a:xfrm>
          <a:prstGeom prst="rect">
            <a:avLst/>
          </a:prstGeom>
        </p:spPr>
        <p:txBody>
          <a:bodyPr wrap="square">
            <a:spAutoFit/>
          </a:bodyPr>
          <a:lstStyle/>
          <a:p>
            <a:pPr marL="285750" indent="-285750">
              <a:buFont typeface="Wingdings" panose="05000000000000000000" pitchFamily="2" charset="2"/>
              <a:buChar char="v"/>
            </a:pPr>
            <a:r>
              <a:rPr lang="pt-BR" dirty="0" smtClean="0"/>
              <a:t>Usar </a:t>
            </a:r>
            <a:r>
              <a:rPr lang="pt-BR" dirty="0"/>
              <a:t>um ambiente de design comum </a:t>
            </a:r>
            <a:r>
              <a:rPr lang="pt-BR" dirty="0" smtClean="0"/>
              <a:t>entre </a:t>
            </a:r>
            <a:r>
              <a:rPr lang="pt-BR" dirty="0"/>
              <a:t>equipes de </a:t>
            </a:r>
            <a:r>
              <a:rPr lang="pt-BR" dirty="0" smtClean="0"/>
              <a:t>projeto</a:t>
            </a:r>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smtClean="0"/>
              <a:t>Desenvolver modelos baseados diretamente nos requisitos</a:t>
            </a:r>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a:t>Integrar testes com </a:t>
            </a:r>
            <a:r>
              <a:rPr lang="pt-BR" dirty="0" smtClean="0"/>
              <a:t>o desenvolvimento para </a:t>
            </a:r>
            <a:r>
              <a:rPr lang="pt-BR" dirty="0"/>
              <a:t>identificar e corrigir erros de forma </a:t>
            </a:r>
            <a:r>
              <a:rPr lang="pt-BR" dirty="0" smtClean="0"/>
              <a:t>contínua</a:t>
            </a:r>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smtClean="0"/>
              <a:t>Refinar os algoritmos através </a:t>
            </a:r>
            <a:r>
              <a:rPr lang="pt-BR" dirty="0"/>
              <a:t>de simulação de vários </a:t>
            </a:r>
            <a:r>
              <a:rPr lang="pt-BR" dirty="0" smtClean="0"/>
              <a:t>domínios</a:t>
            </a:r>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a:t>Geração </a:t>
            </a:r>
            <a:r>
              <a:rPr lang="pt-BR" dirty="0" smtClean="0"/>
              <a:t>automática de </a:t>
            </a:r>
            <a:r>
              <a:rPr lang="pt-BR" dirty="0"/>
              <a:t>código </a:t>
            </a:r>
            <a:endParaRPr lang="pt-BR" dirty="0" smtClean="0"/>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a:t>Desenvolvimento e reutilização de conjuntos de </a:t>
            </a:r>
            <a:r>
              <a:rPr lang="pt-BR" dirty="0" smtClean="0"/>
              <a:t>testes</a:t>
            </a:r>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smtClean="0"/>
              <a:t>Geração de documentação contínua</a:t>
            </a:r>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dirty="0"/>
              <a:t>Reutilizar projetos para implantar sistemas através de múltiplos processadores e </a:t>
            </a:r>
            <a:r>
              <a:rPr lang="pt-BR" dirty="0" smtClean="0"/>
              <a:t>hardware</a:t>
            </a:r>
            <a:endParaRPr lang="pt-BR" dirty="0"/>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24</a:t>
            </a:fld>
            <a:endParaRPr lang="pt-BR"/>
          </a:p>
        </p:txBody>
      </p:sp>
    </p:spTree>
    <p:extLst>
      <p:ext uri="{BB962C8B-B14F-4D97-AF65-F5344CB8AC3E}">
        <p14:creationId xmlns:p14="http://schemas.microsoft.com/office/powerpoint/2010/main" val="228566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DESENVOLVIMENTO BASEADO EM MODELOS (MODEL BASED DESIGN)</a:t>
            </a:r>
            <a:endParaRPr lang="pt-BR"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2636912"/>
            <a:ext cx="1722078" cy="1234156"/>
          </a:xfrm>
          <a:prstGeom prst="rect">
            <a:avLst/>
          </a:prstGeom>
        </p:spPr>
      </p:pic>
      <p:sp>
        <p:nvSpPr>
          <p:cNvPr id="11" name="CaixaDeTexto 10"/>
          <p:cNvSpPr txBox="1"/>
          <p:nvPr/>
        </p:nvSpPr>
        <p:spPr>
          <a:xfrm>
            <a:off x="805947" y="1490943"/>
            <a:ext cx="1837362" cy="584775"/>
          </a:xfrm>
          <a:prstGeom prst="rect">
            <a:avLst/>
          </a:prstGeom>
          <a:noFill/>
        </p:spPr>
        <p:txBody>
          <a:bodyPr wrap="none" rtlCol="0">
            <a:spAutoFit/>
          </a:bodyPr>
          <a:lstStyle/>
          <a:p>
            <a:pPr algn="ctr"/>
            <a:r>
              <a:rPr lang="pt-BR" sz="1600" b="1" dirty="0" smtClean="0">
                <a:latin typeface="Arial" panose="020B0604020202020204" pitchFamily="34" charset="0"/>
                <a:cs typeface="Arial" panose="020B0604020202020204" pitchFamily="34" charset="0"/>
              </a:rPr>
              <a:t>Requerimentos </a:t>
            </a:r>
          </a:p>
          <a:p>
            <a:pPr algn="ctr"/>
            <a:r>
              <a:rPr lang="pt-BR" sz="1600" b="1" dirty="0" smtClean="0">
                <a:latin typeface="Arial" panose="020B0604020202020204" pitchFamily="34" charset="0"/>
                <a:cs typeface="Arial" panose="020B0604020202020204" pitchFamily="34" charset="0"/>
              </a:rPr>
              <a:t>e Especificações</a:t>
            </a:r>
            <a:endParaRPr lang="pt-BR" sz="1600" b="1" dirty="0">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564" t="12904" r="73727" b="10905"/>
          <a:stretch/>
        </p:blipFill>
        <p:spPr bwMode="auto">
          <a:xfrm>
            <a:off x="2555776" y="1783330"/>
            <a:ext cx="464820" cy="322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ixaDeTexto 12"/>
          <p:cNvSpPr txBox="1"/>
          <p:nvPr/>
        </p:nvSpPr>
        <p:spPr>
          <a:xfrm>
            <a:off x="3419863" y="1578278"/>
            <a:ext cx="867545" cy="338554"/>
          </a:xfrm>
          <a:prstGeom prst="rect">
            <a:avLst/>
          </a:prstGeom>
          <a:noFill/>
        </p:spPr>
        <p:txBody>
          <a:bodyPr wrap="none" rtlCol="0">
            <a:spAutoFit/>
          </a:bodyPr>
          <a:lstStyle/>
          <a:p>
            <a:pPr algn="ctr"/>
            <a:r>
              <a:rPr lang="en-US" sz="1600" b="1" dirty="0" smtClean="0">
                <a:latin typeface="Arial" panose="020B0604020202020204" pitchFamily="34" charset="0"/>
                <a:cs typeface="Arial" panose="020B0604020202020204" pitchFamily="34" charset="0"/>
              </a:rPr>
              <a:t>Design</a:t>
            </a:r>
            <a:endParaRPr lang="pt-BR" sz="1600" b="1" dirty="0">
              <a:latin typeface="Arial" panose="020B0604020202020204" pitchFamily="34" charset="0"/>
              <a:cs typeface="Arial" panose="020B0604020202020204" pitchFamily="34" charset="0"/>
            </a:endParaRPr>
          </a:p>
        </p:txBody>
      </p:sp>
      <p:pic>
        <p:nvPicPr>
          <p:cNvPr id="14" name="Image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9631" y="1957705"/>
            <a:ext cx="1168007" cy="890776"/>
          </a:xfrm>
          <a:prstGeom prst="rect">
            <a:avLst/>
          </a:prstGeom>
        </p:spPr>
      </p:pic>
      <p:pic>
        <p:nvPicPr>
          <p:cNvPr id="15" name="Image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622" y="2968441"/>
            <a:ext cx="1740024" cy="1161466"/>
          </a:xfrm>
          <a:prstGeom prst="rect">
            <a:avLst/>
          </a:prstGeom>
          <a:ln>
            <a:noFill/>
          </a:ln>
          <a:effectLst>
            <a:softEdge rad="112500"/>
          </a:effec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564" t="12904" r="73727" b="10905"/>
          <a:stretch/>
        </p:blipFill>
        <p:spPr bwMode="auto">
          <a:xfrm>
            <a:off x="4716016" y="1724977"/>
            <a:ext cx="464820" cy="3288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564" t="12904" r="73727" b="10905"/>
          <a:stretch/>
        </p:blipFill>
        <p:spPr bwMode="auto">
          <a:xfrm>
            <a:off x="6987500" y="1724978"/>
            <a:ext cx="464820" cy="328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aixaDeTexto 17"/>
          <p:cNvSpPr txBox="1"/>
          <p:nvPr/>
        </p:nvSpPr>
        <p:spPr>
          <a:xfrm>
            <a:off x="5320893" y="1578278"/>
            <a:ext cx="1678665" cy="338554"/>
          </a:xfrm>
          <a:prstGeom prst="rect">
            <a:avLst/>
          </a:prstGeom>
          <a:noFill/>
        </p:spPr>
        <p:txBody>
          <a:bodyPr wrap="none" rtlCol="0">
            <a:spAutoFit/>
          </a:bodyPr>
          <a:lstStyle/>
          <a:p>
            <a:r>
              <a:rPr lang="pt-BR" sz="1600" b="1" dirty="0" smtClean="0">
                <a:latin typeface="Arial" panose="020B0604020202020204" pitchFamily="34" charset="0"/>
                <a:cs typeface="Arial" panose="020B0604020202020204" pitchFamily="34" charset="0"/>
              </a:rPr>
              <a:t>Implementação</a:t>
            </a:r>
            <a:endParaRPr lang="pt-BR" sz="1600" b="1" dirty="0">
              <a:latin typeface="Arial" panose="020B0604020202020204" pitchFamily="34" charset="0"/>
              <a:cs typeface="Arial" panose="020B0604020202020204" pitchFamily="34" charset="0"/>
            </a:endParaRPr>
          </a:p>
        </p:txBody>
      </p:sp>
      <p:sp>
        <p:nvSpPr>
          <p:cNvPr id="19" name="CaixaDeTexto 18"/>
          <p:cNvSpPr txBox="1"/>
          <p:nvPr/>
        </p:nvSpPr>
        <p:spPr>
          <a:xfrm>
            <a:off x="7494402" y="1367832"/>
            <a:ext cx="1268168" cy="584775"/>
          </a:xfrm>
          <a:prstGeom prst="rect">
            <a:avLst/>
          </a:prstGeom>
          <a:noFill/>
        </p:spPr>
        <p:txBody>
          <a:bodyPr wrap="none" rtlCol="0">
            <a:spAutoFit/>
          </a:bodyPr>
          <a:lstStyle/>
          <a:p>
            <a:pPr algn="ctr"/>
            <a:r>
              <a:rPr lang="pt-BR" sz="1600" b="1" dirty="0" smtClean="0">
                <a:latin typeface="Arial" panose="020B0604020202020204" pitchFamily="34" charset="0"/>
                <a:cs typeface="Arial" panose="020B0604020202020204" pitchFamily="34" charset="0"/>
              </a:rPr>
              <a:t>Teste e </a:t>
            </a:r>
          </a:p>
          <a:p>
            <a:pPr algn="ctr"/>
            <a:r>
              <a:rPr lang="pt-BR" sz="1600" b="1" dirty="0" smtClean="0">
                <a:latin typeface="Arial" panose="020B0604020202020204" pitchFamily="34" charset="0"/>
                <a:cs typeface="Arial" panose="020B0604020202020204" pitchFamily="34" charset="0"/>
              </a:rPr>
              <a:t>Verificação</a:t>
            </a:r>
            <a:endParaRPr lang="pt-BR" b="1" dirty="0">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988" t="16654" r="7378" b="43079"/>
          <a:stretch/>
        </p:blipFill>
        <p:spPr bwMode="auto">
          <a:xfrm>
            <a:off x="7721956" y="2167762"/>
            <a:ext cx="954500" cy="144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Seta para cima e para baixo 20"/>
          <p:cNvSpPr/>
          <p:nvPr/>
        </p:nvSpPr>
        <p:spPr>
          <a:xfrm>
            <a:off x="3707904" y="2636912"/>
            <a:ext cx="210108" cy="504056"/>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b="1">
              <a:latin typeface="Arial" panose="020B0604020202020204" pitchFamily="34" charset="0"/>
              <a:cs typeface="Arial" panose="020B0604020202020204" pitchFamily="34" charset="0"/>
            </a:endParaRPr>
          </a:p>
        </p:txBody>
      </p:sp>
      <p:sp>
        <p:nvSpPr>
          <p:cNvPr id="22" name="CaixaDeTexto 21"/>
          <p:cNvSpPr txBox="1"/>
          <p:nvPr/>
        </p:nvSpPr>
        <p:spPr>
          <a:xfrm>
            <a:off x="3099262" y="4208463"/>
            <a:ext cx="1508746" cy="1077218"/>
          </a:xfrm>
          <a:prstGeom prst="rect">
            <a:avLst/>
          </a:prstGeom>
          <a:noFill/>
        </p:spPr>
        <p:txBody>
          <a:bodyPr wrap="none" rtlCol="0">
            <a:spAutoFit/>
          </a:bodyPr>
          <a:lstStyle/>
          <a:p>
            <a:pPr algn="ctr"/>
            <a:r>
              <a:rPr lang="pt-BR" sz="1600" b="1" dirty="0" smtClean="0">
                <a:solidFill>
                  <a:srgbClr val="FF0000"/>
                </a:solidFill>
                <a:latin typeface="Arial" panose="020B0604020202020204" pitchFamily="34" charset="0"/>
                <a:cs typeface="Arial" panose="020B0604020202020204" pitchFamily="34" charset="0"/>
              </a:rPr>
              <a:t>Protótipos</a:t>
            </a:r>
          </a:p>
          <a:p>
            <a:pPr algn="ctr"/>
            <a:r>
              <a:rPr lang="pt-BR" sz="1600" b="1" dirty="0" smtClean="0">
                <a:solidFill>
                  <a:srgbClr val="FF0000"/>
                </a:solidFill>
                <a:latin typeface="Arial" panose="020B0604020202020204" pitchFamily="34" charset="0"/>
                <a:cs typeface="Arial" panose="020B0604020202020204" pitchFamily="34" charset="0"/>
              </a:rPr>
              <a:t>físicos, </a:t>
            </a:r>
          </a:p>
          <a:p>
            <a:pPr algn="ctr"/>
            <a:r>
              <a:rPr lang="pt-BR" sz="1600" b="1" dirty="0" smtClean="0">
                <a:latin typeface="Arial" panose="020B0604020202020204" pitchFamily="34" charset="0"/>
                <a:cs typeface="Arial" panose="020B0604020202020204" pitchFamily="34" charset="0"/>
              </a:rPr>
              <a:t>incompletos, </a:t>
            </a:r>
          </a:p>
          <a:p>
            <a:pPr algn="ctr"/>
            <a:r>
              <a:rPr lang="pt-BR" sz="1600" b="1" dirty="0" smtClean="0">
                <a:latin typeface="Arial" panose="020B0604020202020204" pitchFamily="34" charset="0"/>
                <a:cs typeface="Arial" panose="020B0604020202020204" pitchFamily="34" charset="0"/>
              </a:rPr>
              <a:t>caros</a:t>
            </a:r>
            <a:endParaRPr lang="pt-BR" sz="1600" b="1" dirty="0">
              <a:latin typeface="Arial" panose="020B0604020202020204" pitchFamily="34" charset="0"/>
              <a:cs typeface="Arial" panose="020B0604020202020204" pitchFamily="34" charset="0"/>
            </a:endParaRPr>
          </a:p>
        </p:txBody>
      </p:sp>
      <p:sp>
        <p:nvSpPr>
          <p:cNvPr id="23" name="CaixaDeTexto 22"/>
          <p:cNvSpPr txBox="1"/>
          <p:nvPr/>
        </p:nvSpPr>
        <p:spPr>
          <a:xfrm>
            <a:off x="731602" y="4193212"/>
            <a:ext cx="1770036" cy="1077218"/>
          </a:xfrm>
          <a:prstGeom prst="rect">
            <a:avLst/>
          </a:prstGeom>
          <a:noFill/>
        </p:spPr>
        <p:txBody>
          <a:bodyPr wrap="none" rtlCol="0">
            <a:spAutoFit/>
          </a:bodyPr>
          <a:lstStyle/>
          <a:p>
            <a:pPr algn="ctr"/>
            <a:r>
              <a:rPr lang="pt-BR" sz="1600" b="1" dirty="0" smtClean="0">
                <a:solidFill>
                  <a:srgbClr val="FF0000"/>
                </a:solidFill>
                <a:latin typeface="Arial" panose="020B0604020202020204" pitchFamily="34" charset="0"/>
                <a:cs typeface="Arial" panose="020B0604020202020204" pitchFamily="34" charset="0"/>
              </a:rPr>
              <a:t>Documentos </a:t>
            </a:r>
          </a:p>
          <a:p>
            <a:pPr algn="ctr"/>
            <a:r>
              <a:rPr lang="pt-BR" sz="1600" b="1" dirty="0" smtClean="0">
                <a:solidFill>
                  <a:srgbClr val="FF0000"/>
                </a:solidFill>
                <a:latin typeface="Arial" panose="020B0604020202020204" pitchFamily="34" charset="0"/>
                <a:cs typeface="Arial" panose="020B0604020202020204" pitchFamily="34" charset="0"/>
              </a:rPr>
              <a:t>de Texto, </a:t>
            </a:r>
          </a:p>
          <a:p>
            <a:pPr algn="ctr"/>
            <a:r>
              <a:rPr lang="pt-BR" sz="1600" b="1" dirty="0" smtClean="0">
                <a:latin typeface="Arial" panose="020B0604020202020204" pitchFamily="34" charset="0"/>
                <a:cs typeface="Arial" panose="020B0604020202020204" pitchFamily="34" charset="0"/>
              </a:rPr>
              <a:t>impede </a:t>
            </a:r>
          </a:p>
          <a:p>
            <a:pPr algn="ctr"/>
            <a:r>
              <a:rPr lang="pt-BR" sz="1600" b="1" dirty="0" smtClean="0">
                <a:latin typeface="Arial" panose="020B0604020202020204" pitchFamily="34" charset="0"/>
                <a:cs typeface="Arial" panose="020B0604020202020204" pitchFamily="34" charset="0"/>
              </a:rPr>
              <a:t>interação rápida</a:t>
            </a:r>
            <a:endParaRPr lang="pt-BR" sz="1600" b="1" dirty="0">
              <a:latin typeface="Arial" panose="020B0604020202020204" pitchFamily="34" charset="0"/>
              <a:cs typeface="Arial" panose="020B0604020202020204" pitchFamily="34" charset="0"/>
            </a:endParaRPr>
          </a:p>
        </p:txBody>
      </p:sp>
      <p:sp>
        <p:nvSpPr>
          <p:cNvPr id="24" name="CaixaDeTexto 23"/>
          <p:cNvSpPr txBox="1"/>
          <p:nvPr/>
        </p:nvSpPr>
        <p:spPr>
          <a:xfrm>
            <a:off x="5162262" y="3933056"/>
            <a:ext cx="1871026" cy="1323439"/>
          </a:xfrm>
          <a:prstGeom prst="rect">
            <a:avLst/>
          </a:prstGeom>
          <a:noFill/>
        </p:spPr>
        <p:txBody>
          <a:bodyPr wrap="none" rtlCol="0">
            <a:spAutoFit/>
          </a:bodyPr>
          <a:lstStyle/>
          <a:p>
            <a:pPr algn="ctr"/>
            <a:r>
              <a:rPr lang="pt-BR" sz="1600" b="1" dirty="0" smtClean="0">
                <a:solidFill>
                  <a:srgbClr val="FF0000"/>
                </a:solidFill>
                <a:latin typeface="Arial" panose="020B0604020202020204" pitchFamily="34" charset="0"/>
                <a:cs typeface="Arial" panose="020B0604020202020204" pitchFamily="34" charset="0"/>
              </a:rPr>
              <a:t>Implementação</a:t>
            </a:r>
          </a:p>
          <a:p>
            <a:pPr algn="ctr"/>
            <a:r>
              <a:rPr lang="pt-BR" sz="1600" b="1" dirty="0">
                <a:solidFill>
                  <a:srgbClr val="FF0000"/>
                </a:solidFill>
                <a:latin typeface="Arial" panose="020B0604020202020204" pitchFamily="34" charset="0"/>
                <a:cs typeface="Arial" panose="020B0604020202020204" pitchFamily="34" charset="0"/>
              </a:rPr>
              <a:t>m</a:t>
            </a:r>
            <a:r>
              <a:rPr lang="pt-BR" sz="1600" b="1" dirty="0" smtClean="0">
                <a:solidFill>
                  <a:srgbClr val="FF0000"/>
                </a:solidFill>
                <a:latin typeface="Arial" panose="020B0604020202020204" pitchFamily="34" charset="0"/>
                <a:cs typeface="Arial" panose="020B0604020202020204" pitchFamily="34" charset="0"/>
              </a:rPr>
              <a:t>anual, </a:t>
            </a:r>
          </a:p>
          <a:p>
            <a:pPr algn="ctr"/>
            <a:r>
              <a:rPr lang="pt-BR" sz="1600" b="1" dirty="0" smtClean="0">
                <a:latin typeface="Arial" panose="020B0604020202020204" pitchFamily="34" charset="0"/>
                <a:cs typeface="Arial" panose="020B0604020202020204" pitchFamily="34" charset="0"/>
              </a:rPr>
              <a:t>ferramentas </a:t>
            </a:r>
          </a:p>
          <a:p>
            <a:pPr algn="ctr"/>
            <a:r>
              <a:rPr lang="pt-BR" sz="1600" b="1" dirty="0" smtClean="0">
                <a:latin typeface="Arial" panose="020B0604020202020204" pitchFamily="34" charset="0"/>
                <a:cs typeface="Arial" panose="020B0604020202020204" pitchFamily="34" charset="0"/>
              </a:rPr>
              <a:t>separadas</a:t>
            </a:r>
          </a:p>
          <a:p>
            <a:pPr algn="ctr"/>
            <a:r>
              <a:rPr lang="pt-BR" sz="1600" b="1" dirty="0" smtClean="0">
                <a:latin typeface="Arial" panose="020B0604020202020204" pitchFamily="34" charset="0"/>
                <a:cs typeface="Arial" panose="020B0604020202020204" pitchFamily="34" charset="0"/>
              </a:rPr>
              <a:t>&amp; erros humanos</a:t>
            </a:r>
            <a:endParaRPr lang="pt-BR" sz="1600" b="1" dirty="0">
              <a:latin typeface="Arial" panose="020B0604020202020204" pitchFamily="34" charset="0"/>
              <a:cs typeface="Arial" panose="020B0604020202020204" pitchFamily="34" charset="0"/>
            </a:endParaRPr>
          </a:p>
        </p:txBody>
      </p:sp>
      <p:sp>
        <p:nvSpPr>
          <p:cNvPr id="25" name="CaixaDeTexto 24"/>
          <p:cNvSpPr txBox="1"/>
          <p:nvPr/>
        </p:nvSpPr>
        <p:spPr>
          <a:xfrm>
            <a:off x="7380312" y="3861048"/>
            <a:ext cx="1669382" cy="1569660"/>
          </a:xfrm>
          <a:prstGeom prst="rect">
            <a:avLst/>
          </a:prstGeom>
          <a:noFill/>
        </p:spPr>
        <p:txBody>
          <a:bodyPr wrap="square" rtlCol="0">
            <a:spAutoFit/>
          </a:bodyPr>
          <a:lstStyle/>
          <a:p>
            <a:pPr algn="ctr"/>
            <a:r>
              <a:rPr lang="pt-BR" sz="1600" b="1" dirty="0" smtClean="0">
                <a:solidFill>
                  <a:srgbClr val="FF0000"/>
                </a:solidFill>
                <a:latin typeface="Arial" panose="020B0604020202020204" pitchFamily="34" charset="0"/>
                <a:cs typeface="Arial" panose="020B0604020202020204" pitchFamily="34" charset="0"/>
              </a:rPr>
              <a:t>Teste tradicional, </a:t>
            </a:r>
          </a:p>
          <a:p>
            <a:pPr algn="ctr"/>
            <a:r>
              <a:rPr lang="pt-BR" sz="1600" b="1" dirty="0" smtClean="0">
                <a:latin typeface="Arial" panose="020B0604020202020204" pitchFamily="34" charset="0"/>
                <a:cs typeface="Arial" panose="020B0604020202020204" pitchFamily="34" charset="0"/>
              </a:rPr>
              <a:t>erros</a:t>
            </a:r>
            <a:r>
              <a:rPr lang="pt-BR" sz="800" b="1" dirty="0" smtClean="0">
                <a:latin typeface="Arial" panose="020B0604020202020204" pitchFamily="34" charset="0"/>
                <a:cs typeface="Arial" panose="020B0604020202020204" pitchFamily="34" charset="0"/>
              </a:rPr>
              <a:t> </a:t>
            </a:r>
            <a:r>
              <a:rPr lang="pt-BR" sz="1600" b="1" dirty="0" smtClean="0">
                <a:latin typeface="Arial" panose="020B0604020202020204" pitchFamily="34" charset="0"/>
                <a:cs typeface="Arial" panose="020B0604020202020204" pitchFamily="34" charset="0"/>
              </a:rPr>
              <a:t>encontrados tarde no processo</a:t>
            </a:r>
            <a:endParaRPr lang="pt-BR" sz="1600" b="1" dirty="0">
              <a:latin typeface="Arial" panose="020B0604020202020204" pitchFamily="34" charset="0"/>
              <a:cs typeface="Arial" panose="020B0604020202020204" pitchFamily="34" charset="0"/>
            </a:endParaRPr>
          </a:p>
        </p:txBody>
      </p:sp>
      <p:pic>
        <p:nvPicPr>
          <p:cNvPr id="26" name="Imagem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941" y="4149140"/>
            <a:ext cx="1421740" cy="1072077"/>
          </a:xfrm>
          <a:prstGeom prst="rect">
            <a:avLst/>
          </a:prstGeom>
        </p:spPr>
      </p:pic>
      <p:grpSp>
        <p:nvGrpSpPr>
          <p:cNvPr id="27" name="Grupo 26"/>
          <p:cNvGrpSpPr/>
          <p:nvPr/>
        </p:nvGrpSpPr>
        <p:grpSpPr>
          <a:xfrm>
            <a:off x="2555776" y="5124205"/>
            <a:ext cx="4536504" cy="1473147"/>
            <a:chOff x="2454248" y="2182813"/>
            <a:chExt cx="4536504" cy="1473147"/>
          </a:xfrm>
        </p:grpSpPr>
        <p:sp>
          <p:nvSpPr>
            <p:cNvPr id="28" name="Texto explicativo retangular com cantos arredondados 27"/>
            <p:cNvSpPr/>
            <p:nvPr/>
          </p:nvSpPr>
          <p:spPr>
            <a:xfrm>
              <a:off x="2454248" y="2182813"/>
              <a:ext cx="4536504" cy="1473147"/>
            </a:xfrm>
            <a:prstGeom prst="wedgeRoundRectCallout">
              <a:avLst>
                <a:gd name="adj1" fmla="val -60096"/>
                <a:gd name="adj2" fmla="val -73924"/>
                <a:gd name="adj3" fmla="val 1666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b="1" dirty="0" smtClean="0">
                <a:solidFill>
                  <a:schemeClr val="tx1"/>
                </a:solidFill>
                <a:latin typeface="Arial" panose="020B0604020202020204" pitchFamily="34" charset="0"/>
                <a:cs typeface="Arial" panose="020B0604020202020204" pitchFamily="34" charset="0"/>
              </a:endParaRPr>
            </a:p>
            <a:p>
              <a:endParaRPr lang="pt-BR" b="1" dirty="0" smtClean="0">
                <a:solidFill>
                  <a:schemeClr val="tx1"/>
                </a:solidFill>
                <a:latin typeface="Arial" panose="020B0604020202020204" pitchFamily="34" charset="0"/>
                <a:cs typeface="Arial" panose="020B0604020202020204" pitchFamily="34" charset="0"/>
              </a:endParaRPr>
            </a:p>
          </p:txBody>
        </p:sp>
        <p:sp>
          <p:nvSpPr>
            <p:cNvPr id="29" name="CaixaDeTexto 28"/>
            <p:cNvSpPr txBox="1"/>
            <p:nvPr/>
          </p:nvSpPr>
          <p:spPr>
            <a:xfrm>
              <a:off x="2634268" y="2273055"/>
              <a:ext cx="4176464" cy="129266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Especificação de Execução</a:t>
              </a:r>
            </a:p>
            <a:p>
              <a:pPr marL="171450" indent="-171450">
                <a:buFont typeface="Arial" panose="020B0604020202020204" pitchFamily="34" charset="0"/>
                <a:buChar char="•"/>
              </a:pPr>
              <a:r>
                <a:rPr lang="pt-BR" sz="1200" b="1" dirty="0">
                  <a:latin typeface="Arial" panose="020B0604020202020204" pitchFamily="34" charset="0"/>
                  <a:cs typeface="Arial" panose="020B0604020202020204" pitchFamily="34" charset="0"/>
                </a:rPr>
                <a:t>Especificação inequívoca, suplementada por texto;</a:t>
              </a:r>
            </a:p>
            <a:p>
              <a:pPr marL="171450" indent="-171450">
                <a:buFont typeface="Arial" panose="020B0604020202020204" pitchFamily="34" charset="0"/>
                <a:buChar char="•"/>
              </a:pPr>
              <a:r>
                <a:rPr lang="pt-BR" sz="1200" b="1" dirty="0">
                  <a:latin typeface="Arial" panose="020B0604020202020204" pitchFamily="34" charset="0"/>
                  <a:cs typeface="Arial" panose="020B0604020202020204" pitchFamily="34" charset="0"/>
                </a:rPr>
                <a:t>Um conjunto de modelos para todas as equipes;</a:t>
              </a:r>
            </a:p>
            <a:p>
              <a:pPr marL="171450" indent="-171450">
                <a:buFont typeface="Arial" panose="020B0604020202020204" pitchFamily="34" charset="0"/>
                <a:buChar char="•"/>
              </a:pPr>
              <a:r>
                <a:rPr lang="pt-BR" sz="1200" b="1" dirty="0">
                  <a:latin typeface="Arial" panose="020B0604020202020204" pitchFamily="34" charset="0"/>
                  <a:cs typeface="Arial" panose="020B0604020202020204" pitchFamily="34" charset="0"/>
                </a:rPr>
                <a:t>Modelo de todo o sistema, incluindo ambiente;</a:t>
              </a:r>
            </a:p>
            <a:p>
              <a:pPr marL="171450" indent="-171450">
                <a:buFont typeface="Arial" panose="020B0604020202020204" pitchFamily="34" charset="0"/>
                <a:buChar char="•"/>
              </a:pPr>
              <a:r>
                <a:rPr lang="pt-BR" sz="1200" b="1" dirty="0">
                  <a:latin typeface="Arial" panose="020B0604020202020204" pitchFamily="34" charset="0"/>
                  <a:cs typeface="Arial" panose="020B0604020202020204" pitchFamily="34" charset="0"/>
                </a:rPr>
                <a:t>Descrição pro diagrama de blocos;</a:t>
              </a:r>
            </a:p>
            <a:p>
              <a:pPr marL="171450" indent="-171450">
                <a:buFont typeface="Arial" panose="020B0604020202020204" pitchFamily="34" charset="0"/>
                <a:buChar char="•"/>
              </a:pPr>
              <a:r>
                <a:rPr lang="pt-BR" sz="1200" b="1" dirty="0">
                  <a:latin typeface="Arial" panose="020B0604020202020204" pitchFamily="34" charset="0"/>
                  <a:cs typeface="Arial" panose="020B0604020202020204" pitchFamily="34" charset="0"/>
                </a:rPr>
                <a:t>Rápida validação e desenvolvimento de teste</a:t>
              </a:r>
              <a:r>
                <a:rPr lang="pt-BR" sz="1200" b="1" dirty="0" smtClean="0">
                  <a:latin typeface="Arial" panose="020B0604020202020204" pitchFamily="34" charset="0"/>
                  <a:cs typeface="Arial" panose="020B0604020202020204" pitchFamily="34" charset="0"/>
                </a:rPr>
                <a:t>.</a:t>
              </a:r>
              <a:endParaRPr lang="pt-BR" sz="1200" b="1" dirty="0">
                <a:latin typeface="Arial" panose="020B0604020202020204" pitchFamily="34" charset="0"/>
                <a:cs typeface="Arial" panose="020B0604020202020204" pitchFamily="34" charset="0"/>
              </a:endParaRPr>
            </a:p>
          </p:txBody>
        </p:sp>
      </p:grpSp>
      <p:pic>
        <p:nvPicPr>
          <p:cNvPr id="30" name="Imagem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5797" y="4159886"/>
            <a:ext cx="1421740" cy="1110544"/>
          </a:xfrm>
          <a:prstGeom prst="rect">
            <a:avLst/>
          </a:prstGeom>
        </p:spPr>
      </p:pic>
      <p:grpSp>
        <p:nvGrpSpPr>
          <p:cNvPr id="31" name="Grupo 30"/>
          <p:cNvGrpSpPr/>
          <p:nvPr/>
        </p:nvGrpSpPr>
        <p:grpSpPr>
          <a:xfrm>
            <a:off x="86337" y="5278089"/>
            <a:ext cx="5040560" cy="1334015"/>
            <a:chOff x="2454248" y="2231702"/>
            <a:chExt cx="5040560" cy="1334015"/>
          </a:xfrm>
        </p:grpSpPr>
        <p:sp>
          <p:nvSpPr>
            <p:cNvPr id="32" name="Texto explicativo retangular com cantos arredondados 31"/>
            <p:cNvSpPr/>
            <p:nvPr/>
          </p:nvSpPr>
          <p:spPr>
            <a:xfrm>
              <a:off x="2454248" y="2231702"/>
              <a:ext cx="4680520" cy="1334015"/>
            </a:xfrm>
            <a:prstGeom prst="wedgeRoundRectCallout">
              <a:avLst>
                <a:gd name="adj1" fmla="val 36648"/>
                <a:gd name="adj2" fmla="val -82734"/>
                <a:gd name="adj3" fmla="val 1666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b="1" dirty="0" smtClean="0">
                <a:solidFill>
                  <a:schemeClr val="tx1"/>
                </a:solidFill>
                <a:latin typeface="Arial" panose="020B0604020202020204" pitchFamily="34" charset="0"/>
                <a:cs typeface="Arial" panose="020B0604020202020204" pitchFamily="34" charset="0"/>
              </a:endParaRPr>
            </a:p>
            <a:p>
              <a:endParaRPr lang="pt-BR" b="1" dirty="0" smtClean="0">
                <a:solidFill>
                  <a:schemeClr val="tx1"/>
                </a:solidFill>
                <a:latin typeface="Arial" panose="020B0604020202020204" pitchFamily="34" charset="0"/>
                <a:cs typeface="Arial" panose="020B0604020202020204" pitchFamily="34" charset="0"/>
              </a:endParaRPr>
            </a:p>
          </p:txBody>
        </p:sp>
        <p:sp>
          <p:nvSpPr>
            <p:cNvPr id="33" name="CaixaDeTexto 32"/>
            <p:cNvSpPr txBox="1"/>
            <p:nvPr/>
          </p:nvSpPr>
          <p:spPr>
            <a:xfrm>
              <a:off x="2526256" y="2273055"/>
              <a:ext cx="4968552" cy="1292662"/>
            </a:xfrm>
            <a:prstGeom prst="rect">
              <a:avLst/>
            </a:prstGeom>
            <a:noFill/>
          </p:spPr>
          <p:txBody>
            <a:bodyPr wrap="square" rtlCol="0">
              <a:spAutoFit/>
            </a:bodyPr>
            <a:lstStyle/>
            <a:p>
              <a:r>
                <a:rPr lang="pt-BR" b="1" dirty="0" smtClean="0">
                  <a:latin typeface="Arial" panose="020B0604020202020204" pitchFamily="34" charset="0"/>
                  <a:cs typeface="Arial" panose="020B0604020202020204" pitchFamily="34" charset="0"/>
                </a:rPr>
                <a:t>Projeto com simulação</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Projeto sistemático com exploração e otimização;</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Encontrar falhas antes da implementação;</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Aplica-se tanto ao controlador como na planta física;</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Projeto incremental desde a especificação do sistema até a implementação .</a:t>
              </a:r>
              <a:endParaRPr lang="pt-BR" sz="1200" b="1" dirty="0">
                <a:latin typeface="Arial" panose="020B0604020202020204" pitchFamily="34" charset="0"/>
                <a:cs typeface="Arial" panose="020B0604020202020204" pitchFamily="34" charset="0"/>
              </a:endParaRPr>
            </a:p>
          </p:txBody>
        </p:sp>
      </p:grpSp>
      <p:grpSp>
        <p:nvGrpSpPr>
          <p:cNvPr id="34" name="Grupo 33"/>
          <p:cNvGrpSpPr/>
          <p:nvPr/>
        </p:nvGrpSpPr>
        <p:grpSpPr>
          <a:xfrm>
            <a:off x="5318368" y="2427501"/>
            <a:ext cx="1557888" cy="1001499"/>
            <a:chOff x="5318368" y="2427501"/>
            <a:chExt cx="1557888" cy="1001499"/>
          </a:xfrm>
        </p:grpSpPr>
        <p:pic>
          <p:nvPicPr>
            <p:cNvPr id="35" name="Imagem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8368" y="2427501"/>
              <a:ext cx="1557888" cy="1001499"/>
            </a:xfrm>
            <a:prstGeom prst="rect">
              <a:avLst/>
            </a:prstGeom>
          </p:spPr>
        </p:pic>
        <p:pic>
          <p:nvPicPr>
            <p:cNvPr id="36" name="Imagem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47521" y="2618642"/>
              <a:ext cx="514571" cy="401940"/>
            </a:xfrm>
            <a:prstGeom prst="rect">
              <a:avLst/>
            </a:prstGeom>
          </p:spPr>
        </p:pic>
      </p:grpSp>
      <p:grpSp>
        <p:nvGrpSpPr>
          <p:cNvPr id="37" name="Grupo 36"/>
          <p:cNvGrpSpPr/>
          <p:nvPr/>
        </p:nvGrpSpPr>
        <p:grpSpPr>
          <a:xfrm>
            <a:off x="5220072" y="4285979"/>
            <a:ext cx="1767428" cy="1542273"/>
            <a:chOff x="4885736" y="3876704"/>
            <a:chExt cx="1946286" cy="1698346"/>
          </a:xfrm>
        </p:grpSpPr>
        <p:pic>
          <p:nvPicPr>
            <p:cNvPr id="38" name="Imagem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85736" y="3876704"/>
              <a:ext cx="1407171" cy="1110544"/>
            </a:xfrm>
            <a:prstGeom prst="rect">
              <a:avLst/>
            </a:prstGeom>
          </p:spPr>
        </p:pic>
        <p:pic>
          <p:nvPicPr>
            <p:cNvPr id="39" name="Imagem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0072" y="4595318"/>
              <a:ext cx="1224665" cy="979732"/>
            </a:xfrm>
            <a:prstGeom prst="rect">
              <a:avLst/>
            </a:prstGeom>
          </p:spPr>
        </p:pic>
        <p:sp>
          <p:nvSpPr>
            <p:cNvPr id="40" name="Seta em curva para a esquerda 39"/>
            <p:cNvSpPr/>
            <p:nvPr/>
          </p:nvSpPr>
          <p:spPr>
            <a:xfrm>
              <a:off x="6216723" y="4200823"/>
              <a:ext cx="615299" cy="876721"/>
            </a:xfrm>
            <a:prstGeom prst="curvedLeftArrow">
              <a:avLst>
                <a:gd name="adj1" fmla="val 27517"/>
                <a:gd name="adj2" fmla="val 50000"/>
                <a:gd name="adj3" fmla="val 25000"/>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grpSp>
        <p:nvGrpSpPr>
          <p:cNvPr id="41" name="Grupo 40"/>
          <p:cNvGrpSpPr/>
          <p:nvPr/>
        </p:nvGrpSpPr>
        <p:grpSpPr>
          <a:xfrm>
            <a:off x="7452320" y="4077072"/>
            <a:ext cx="1623411" cy="1333547"/>
            <a:chOff x="7099564" y="3861048"/>
            <a:chExt cx="1976167" cy="1680962"/>
          </a:xfrm>
        </p:grpSpPr>
        <p:pic>
          <p:nvPicPr>
            <p:cNvPr id="42" name="Imagem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9564" y="3861048"/>
              <a:ext cx="1407171" cy="1110544"/>
            </a:xfrm>
            <a:prstGeom prst="rect">
              <a:avLst/>
            </a:prstGeom>
          </p:spPr>
        </p:pic>
        <p:pic>
          <p:nvPicPr>
            <p:cNvPr id="43" name="Imagem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24328" y="4725144"/>
              <a:ext cx="1085785" cy="816866"/>
            </a:xfrm>
            <a:prstGeom prst="rect">
              <a:avLst/>
            </a:prstGeom>
          </p:spPr>
        </p:pic>
        <p:sp>
          <p:nvSpPr>
            <p:cNvPr id="44" name="Seta em curva para a esquerda 43"/>
            <p:cNvSpPr/>
            <p:nvPr/>
          </p:nvSpPr>
          <p:spPr>
            <a:xfrm>
              <a:off x="8460432" y="4192807"/>
              <a:ext cx="615299" cy="876721"/>
            </a:xfrm>
            <a:prstGeom prst="curvedLeftArrow">
              <a:avLst>
                <a:gd name="adj1" fmla="val 27517"/>
                <a:gd name="adj2" fmla="val 50000"/>
                <a:gd name="adj3" fmla="val 25000"/>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grpSp>
        <p:nvGrpSpPr>
          <p:cNvPr id="45" name="Grupo 44"/>
          <p:cNvGrpSpPr/>
          <p:nvPr/>
        </p:nvGrpSpPr>
        <p:grpSpPr>
          <a:xfrm>
            <a:off x="251520" y="5138957"/>
            <a:ext cx="4536504" cy="1473147"/>
            <a:chOff x="3662702" y="5138957"/>
            <a:chExt cx="4536504" cy="1473147"/>
          </a:xfrm>
        </p:grpSpPr>
        <p:sp>
          <p:nvSpPr>
            <p:cNvPr id="46" name="Texto explicativo retangular com cantos arredondados 45"/>
            <p:cNvSpPr/>
            <p:nvPr/>
          </p:nvSpPr>
          <p:spPr>
            <a:xfrm>
              <a:off x="3662702" y="5138957"/>
              <a:ext cx="4536504" cy="1473147"/>
            </a:xfrm>
            <a:prstGeom prst="wedgeRoundRectCallout">
              <a:avLst>
                <a:gd name="adj1" fmla="val 73861"/>
                <a:gd name="adj2" fmla="val -83623"/>
                <a:gd name="adj3" fmla="val 1666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b="1" dirty="0" smtClean="0">
                <a:solidFill>
                  <a:schemeClr val="tx1"/>
                </a:solidFill>
                <a:latin typeface="Arial" panose="020B0604020202020204" pitchFamily="34" charset="0"/>
                <a:cs typeface="Arial" panose="020B0604020202020204" pitchFamily="34" charset="0"/>
              </a:endParaRPr>
            </a:p>
            <a:p>
              <a:endParaRPr lang="pt-BR" b="1" dirty="0" smtClean="0">
                <a:solidFill>
                  <a:schemeClr val="tx1"/>
                </a:solidFill>
                <a:latin typeface="Arial" panose="020B0604020202020204" pitchFamily="34" charset="0"/>
                <a:cs typeface="Arial" panose="020B0604020202020204" pitchFamily="34" charset="0"/>
              </a:endParaRPr>
            </a:p>
          </p:txBody>
        </p:sp>
        <p:sp>
          <p:nvSpPr>
            <p:cNvPr id="47" name="CaixaDeTexto 46"/>
            <p:cNvSpPr txBox="1"/>
            <p:nvPr/>
          </p:nvSpPr>
          <p:spPr>
            <a:xfrm>
              <a:off x="3753432" y="5229200"/>
              <a:ext cx="4418968" cy="1292662"/>
            </a:xfrm>
            <a:prstGeom prst="rect">
              <a:avLst/>
            </a:prstGeom>
            <a:noFill/>
          </p:spPr>
          <p:txBody>
            <a:bodyPr wrap="square" rtlCol="0">
              <a:spAutoFit/>
            </a:bodyPr>
            <a:lstStyle/>
            <a:p>
              <a:r>
                <a:rPr lang="pt-BR" b="1" dirty="0" smtClean="0">
                  <a:latin typeface="Arial" panose="020B0604020202020204" pitchFamily="34" charset="0"/>
                  <a:cs typeface="Arial" panose="020B0604020202020204" pitchFamily="34" charset="0"/>
                </a:rPr>
                <a:t>Geração Automática de Código</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Livre de erros da codificação manual;</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Portabilidade para hardware alvo;</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Ponte entre o domínio do conhecimento, software e hardware;</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Hardware-in-Loop para modelo físico.</a:t>
              </a:r>
              <a:endParaRPr lang="pt-BR" sz="1200" b="1" dirty="0">
                <a:latin typeface="Arial" panose="020B0604020202020204" pitchFamily="34" charset="0"/>
                <a:cs typeface="Arial" panose="020B0604020202020204" pitchFamily="34" charset="0"/>
              </a:endParaRPr>
            </a:p>
          </p:txBody>
        </p:sp>
      </p:grpSp>
      <p:grpSp>
        <p:nvGrpSpPr>
          <p:cNvPr id="48" name="Grupo 47"/>
          <p:cNvGrpSpPr/>
          <p:nvPr/>
        </p:nvGrpSpPr>
        <p:grpSpPr>
          <a:xfrm>
            <a:off x="2562181" y="5353969"/>
            <a:ext cx="4836384" cy="1149349"/>
            <a:chOff x="2454248" y="2231702"/>
            <a:chExt cx="4680520" cy="1149349"/>
          </a:xfrm>
        </p:grpSpPr>
        <p:sp>
          <p:nvSpPr>
            <p:cNvPr id="49" name="Texto explicativo retangular com cantos arredondados 48"/>
            <p:cNvSpPr/>
            <p:nvPr/>
          </p:nvSpPr>
          <p:spPr>
            <a:xfrm>
              <a:off x="2454248" y="2231702"/>
              <a:ext cx="4680520" cy="1149349"/>
            </a:xfrm>
            <a:prstGeom prst="wedgeRoundRectCallout">
              <a:avLst>
                <a:gd name="adj1" fmla="val 60126"/>
                <a:gd name="adj2" fmla="val -101935"/>
                <a:gd name="adj3" fmla="val 1666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b="1" dirty="0" smtClean="0">
                <a:solidFill>
                  <a:schemeClr val="tx1"/>
                </a:solidFill>
                <a:latin typeface="Arial" panose="020B0604020202020204" pitchFamily="34" charset="0"/>
                <a:cs typeface="Arial" panose="020B0604020202020204" pitchFamily="34" charset="0"/>
              </a:endParaRPr>
            </a:p>
            <a:p>
              <a:endParaRPr lang="pt-BR" b="1" dirty="0" smtClean="0">
                <a:solidFill>
                  <a:schemeClr val="tx1"/>
                </a:solidFill>
                <a:latin typeface="Arial" panose="020B0604020202020204" pitchFamily="34" charset="0"/>
                <a:cs typeface="Arial" panose="020B0604020202020204" pitchFamily="34" charset="0"/>
              </a:endParaRPr>
            </a:p>
          </p:txBody>
        </p:sp>
        <p:sp>
          <p:nvSpPr>
            <p:cNvPr id="50" name="CaixaDeTexto 49"/>
            <p:cNvSpPr txBox="1"/>
            <p:nvPr/>
          </p:nvSpPr>
          <p:spPr>
            <a:xfrm>
              <a:off x="2526256" y="2273055"/>
              <a:ext cx="4499457" cy="1107996"/>
            </a:xfrm>
            <a:prstGeom prst="rect">
              <a:avLst/>
            </a:prstGeom>
            <a:noFill/>
          </p:spPr>
          <p:txBody>
            <a:bodyPr wrap="square" rtlCol="0">
              <a:spAutoFit/>
            </a:bodyPr>
            <a:lstStyle/>
            <a:p>
              <a:r>
                <a:rPr lang="pt-BR" b="1" dirty="0" smtClean="0">
                  <a:latin typeface="Arial" panose="020B0604020202020204" pitchFamily="34" charset="0"/>
                  <a:cs typeface="Arial" panose="020B0604020202020204" pitchFamily="34" charset="0"/>
                </a:rPr>
                <a:t>Teste e verificação contínua.</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Rápida detecção erros no projeto;</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Dependência reduzida do protótipo físico;</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Implementação que funciona na primeira tentativa;</a:t>
              </a:r>
              <a:endParaRPr lang="pt-BR"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200" b="1" dirty="0" smtClean="0">
                  <a:latin typeface="Arial" panose="020B0604020202020204" pitchFamily="34" charset="0"/>
                  <a:cs typeface="Arial" panose="020B0604020202020204" pitchFamily="34" charset="0"/>
                </a:rPr>
                <a:t>Reuso do conjunto de teste ao longo do desenvolvimento.</a:t>
              </a:r>
              <a:endParaRPr lang="pt-BR" sz="1200" b="1" dirty="0">
                <a:latin typeface="Arial" panose="020B0604020202020204" pitchFamily="34" charset="0"/>
                <a:cs typeface="Arial" panose="020B0604020202020204" pitchFamily="34" charset="0"/>
              </a:endParaRPr>
            </a:p>
          </p:txBody>
        </p:sp>
      </p:grpSp>
      <p:grpSp>
        <p:nvGrpSpPr>
          <p:cNvPr id="51" name="Grupo 50"/>
          <p:cNvGrpSpPr/>
          <p:nvPr/>
        </p:nvGrpSpPr>
        <p:grpSpPr>
          <a:xfrm>
            <a:off x="1461384" y="3549174"/>
            <a:ext cx="6339877" cy="936104"/>
            <a:chOff x="1508398" y="5786025"/>
            <a:chExt cx="6339877" cy="936104"/>
          </a:xfrm>
        </p:grpSpPr>
        <p:sp>
          <p:nvSpPr>
            <p:cNvPr id="52" name="Seta para a direita 51"/>
            <p:cNvSpPr/>
            <p:nvPr/>
          </p:nvSpPr>
          <p:spPr>
            <a:xfrm>
              <a:off x="1619672" y="5786025"/>
              <a:ext cx="6192688" cy="470730"/>
            </a:xfrm>
            <a:prstGeom prst="rightArrow">
              <a:avLst>
                <a:gd name="adj1" fmla="val 50000"/>
                <a:gd name="adj2" fmla="val 8439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53" name="Seta para a esquerda 52"/>
            <p:cNvSpPr/>
            <p:nvPr/>
          </p:nvSpPr>
          <p:spPr>
            <a:xfrm>
              <a:off x="1508398" y="6237312"/>
              <a:ext cx="6231954" cy="484817"/>
            </a:xfrm>
            <a:prstGeom prst="leftArrow">
              <a:avLst>
                <a:gd name="adj1" fmla="val 50000"/>
                <a:gd name="adj2" fmla="val 8779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54" name="CaixaDeTexto 53"/>
            <p:cNvSpPr txBox="1"/>
            <p:nvPr/>
          </p:nvSpPr>
          <p:spPr>
            <a:xfrm>
              <a:off x="1619673" y="5855448"/>
              <a:ext cx="6228602" cy="338554"/>
            </a:xfrm>
            <a:prstGeom prst="rect">
              <a:avLst/>
            </a:prstGeom>
            <a:noFill/>
          </p:spPr>
          <p:txBody>
            <a:bodyPr wrap="square" rtlCol="0">
              <a:spAutoFit/>
            </a:bodyPr>
            <a:lstStyle/>
            <a:p>
              <a:pPr algn="ctr"/>
              <a:r>
                <a:rPr lang="pt-BR" sz="1600" b="1" dirty="0" smtClean="0">
                  <a:latin typeface="Arial" panose="020B0604020202020204" pitchFamily="34" charset="0"/>
                  <a:cs typeface="Arial" panose="020B0604020202020204" pitchFamily="34" charset="0"/>
                </a:rPr>
                <a:t>Elaboração do Modelo</a:t>
              </a:r>
              <a:endParaRPr lang="pt-BR" sz="1600" b="1" dirty="0">
                <a:latin typeface="Arial" panose="020B0604020202020204" pitchFamily="34" charset="0"/>
                <a:cs typeface="Arial" panose="020B0604020202020204" pitchFamily="34" charset="0"/>
              </a:endParaRPr>
            </a:p>
          </p:txBody>
        </p:sp>
        <p:sp>
          <p:nvSpPr>
            <p:cNvPr id="55" name="CaixaDeTexto 54"/>
            <p:cNvSpPr txBox="1"/>
            <p:nvPr/>
          </p:nvSpPr>
          <p:spPr>
            <a:xfrm>
              <a:off x="1508398" y="6313778"/>
              <a:ext cx="6231953" cy="338554"/>
            </a:xfrm>
            <a:prstGeom prst="rect">
              <a:avLst/>
            </a:prstGeom>
            <a:noFill/>
          </p:spPr>
          <p:txBody>
            <a:bodyPr wrap="square" rtlCol="0">
              <a:spAutoFit/>
            </a:bodyPr>
            <a:lstStyle/>
            <a:p>
              <a:pPr algn="ctr"/>
              <a:r>
                <a:rPr lang="pt-BR" sz="1600" b="1" dirty="0" smtClean="0">
                  <a:latin typeface="Arial" panose="020B0604020202020204" pitchFamily="34" charset="0"/>
                  <a:cs typeface="Arial" panose="020B0604020202020204" pitchFamily="34" charset="0"/>
                </a:rPr>
                <a:t>Verificação contínua</a:t>
              </a:r>
              <a:endParaRPr lang="pt-BR" sz="1600" b="1" dirty="0">
                <a:latin typeface="Arial" panose="020B0604020202020204" pitchFamily="34" charset="0"/>
                <a:cs typeface="Arial" panose="020B0604020202020204" pitchFamily="34" charset="0"/>
              </a:endParaRPr>
            </a:p>
          </p:txBody>
        </p:sp>
      </p:grpSp>
      <p:sp>
        <p:nvSpPr>
          <p:cNvPr id="2" name="Espaço Reservado para Número de Slide 1"/>
          <p:cNvSpPr>
            <a:spLocks noGrp="1"/>
          </p:cNvSpPr>
          <p:nvPr>
            <p:ph type="sldNum" sz="quarter" idx="12"/>
          </p:nvPr>
        </p:nvSpPr>
        <p:spPr/>
        <p:txBody>
          <a:bodyPr/>
          <a:lstStyle/>
          <a:p>
            <a:fld id="{86EDDCF7-E661-4872-BD01-CA90F2EB4B91}" type="slidenum">
              <a:rPr lang="pt-BR" smtClean="0"/>
              <a:t>25</a:t>
            </a:fld>
            <a:endParaRPr lang="pt-BR"/>
          </a:p>
        </p:txBody>
      </p:sp>
    </p:spTree>
    <p:extLst>
      <p:ext uri="{BB962C8B-B14F-4D97-AF65-F5344CB8AC3E}">
        <p14:creationId xmlns:p14="http://schemas.microsoft.com/office/powerpoint/2010/main" val="14297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childTnLst>
                          </p:cTn>
                        </p:par>
                        <p:par>
                          <p:cTn id="22" fill="hold">
                            <p:stCondLst>
                              <p:cond delay="500"/>
                            </p:stCondLst>
                            <p:childTnLst>
                              <p:par>
                                <p:cTn id="23" presetID="16" presetClass="exit" presetSubtype="21" fill="hold" nodeType="afterEffect">
                                  <p:stCondLst>
                                    <p:cond delay="0"/>
                                  </p:stCondLst>
                                  <p:childTnLst>
                                    <p:animEffect transition="out" filter="barn(inVertic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xit" presetSubtype="21" fill="hold" nodeType="clickEffect">
                                  <p:stCondLst>
                                    <p:cond delay="0"/>
                                  </p:stCondLst>
                                  <p:childTnLst>
                                    <p:animEffect transition="out" filter="barn(inVertical)">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childTnLst>
                          </p:cTn>
                        </p:par>
                        <p:par>
                          <p:cTn id="46" fill="hold">
                            <p:stCondLst>
                              <p:cond delay="500"/>
                            </p:stCondLst>
                            <p:childTnLst>
                              <p:par>
                                <p:cTn id="47" presetID="16" presetClass="exit" presetSubtype="21" fill="hold" nodeType="afterEffect">
                                  <p:stCondLst>
                                    <p:cond delay="0"/>
                                  </p:stCondLst>
                                  <p:childTnLst>
                                    <p:animEffect transition="out" filter="barn(inVertical)">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grpId="0" nodeType="clickEffect">
                                  <p:stCondLst>
                                    <p:cond delay="0"/>
                                  </p:stCondLst>
                                  <p:childTnLst>
                                    <p:animEffect transition="out" filter="barn(inVertical)">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childTnLst>
                          </p:cTn>
                        </p:par>
                        <p:par>
                          <p:cTn id="55" fill="hold">
                            <p:stCondLst>
                              <p:cond delay="500"/>
                            </p:stCondLst>
                            <p:childTnLst>
                              <p:par>
                                <p:cTn id="56" presetID="2" presetClass="entr" presetSubtype="4"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presetID="2" presetClass="entr" presetSubtype="4"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xit" presetSubtype="21" fill="hold" nodeType="clickEffect">
                                  <p:stCondLst>
                                    <p:cond delay="0"/>
                                  </p:stCondLst>
                                  <p:childTnLst>
                                    <p:animEffect transition="out" filter="barn(inVertical)">
                                      <p:cBhvr>
                                        <p:cTn id="68" dur="500"/>
                                        <p:tgtEl>
                                          <p:spTgt spid="45"/>
                                        </p:tgtEl>
                                      </p:cBhvr>
                                    </p:animEffect>
                                    <p:set>
                                      <p:cBhvr>
                                        <p:cTn id="69" dur="1" fill="hold">
                                          <p:stCondLst>
                                            <p:cond delay="499"/>
                                          </p:stCondLst>
                                        </p:cTn>
                                        <p:tgtEl>
                                          <p:spTgt spid="45"/>
                                        </p:tgtEl>
                                        <p:attrNameLst>
                                          <p:attrName>style.visibility</p:attrName>
                                        </p:attrNameLst>
                                      </p:cBhvr>
                                      <p:to>
                                        <p:strVal val="hidden"/>
                                      </p:to>
                                    </p:set>
                                  </p:childTnLst>
                                </p:cTn>
                              </p:par>
                            </p:childTnLst>
                          </p:cTn>
                        </p:par>
                        <p:par>
                          <p:cTn id="70" fill="hold">
                            <p:stCondLst>
                              <p:cond delay="500"/>
                            </p:stCondLst>
                            <p:childTnLst>
                              <p:par>
                                <p:cTn id="71" presetID="16" presetClass="exit" presetSubtype="21" fill="hold" nodeType="afterEffect">
                                  <p:stCondLst>
                                    <p:cond delay="0"/>
                                  </p:stCondLst>
                                  <p:childTnLst>
                                    <p:animEffect transition="out" filter="barn(inVertical)">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6" presetClass="exit" presetSubtype="21" fill="hold" grpId="0" nodeType="clickEffect">
                                  <p:stCondLst>
                                    <p:cond delay="0"/>
                                  </p:stCondLst>
                                  <p:childTnLst>
                                    <p:animEffect transition="out" filter="barn(inVertical)">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childTnLst>
                          </p:cTn>
                        </p:par>
                        <p:par>
                          <p:cTn id="79" fill="hold">
                            <p:stCondLst>
                              <p:cond delay="500"/>
                            </p:stCondLst>
                            <p:childTnLst>
                              <p:par>
                                <p:cTn id="80" presetID="2" presetClass="entr" presetSubtype="4" fill="hold"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childTnLst>
                          </p:cTn>
                        </p:par>
                        <p:par>
                          <p:cTn id="84" fill="hold">
                            <p:stCondLst>
                              <p:cond delay="1000"/>
                            </p:stCondLst>
                            <p:childTnLst>
                              <p:par>
                                <p:cTn id="85" presetID="2" presetClass="entr" presetSubtype="4"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ppt_x"/>
                                          </p:val>
                                        </p:tav>
                                        <p:tav tm="100000">
                                          <p:val>
                                            <p:strVal val="#ppt_x"/>
                                          </p:val>
                                        </p:tav>
                                      </p:tavLst>
                                    </p:anim>
                                    <p:anim calcmode="lin" valueType="num">
                                      <p:cBhvr additive="base">
                                        <p:cTn id="8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xit" presetSubtype="21" fill="hold" nodeType="clickEffect">
                                  <p:stCondLst>
                                    <p:cond delay="0"/>
                                  </p:stCondLst>
                                  <p:childTnLst>
                                    <p:animEffect transition="out" filter="barn(inVertical)">
                                      <p:cBhvr>
                                        <p:cTn id="92" dur="500"/>
                                        <p:tgtEl>
                                          <p:spTgt spid="48"/>
                                        </p:tgtEl>
                                      </p:cBhvr>
                                    </p:animEffect>
                                    <p:set>
                                      <p:cBhvr>
                                        <p:cTn id="93" dur="1" fill="hold">
                                          <p:stCondLst>
                                            <p:cond delay="499"/>
                                          </p:stCondLst>
                                        </p:cTn>
                                        <p:tgtEl>
                                          <p:spTgt spid="48"/>
                                        </p:tgtEl>
                                        <p:attrNameLst>
                                          <p:attrName>style.visibility</p:attrName>
                                        </p:attrNameLst>
                                      </p:cBhvr>
                                      <p:to>
                                        <p:strVal val="hidden"/>
                                      </p:to>
                                    </p:set>
                                  </p:childTnLst>
                                </p:cTn>
                              </p:par>
                            </p:childTnLst>
                          </p:cTn>
                        </p:par>
                        <p:par>
                          <p:cTn id="94" fill="hold">
                            <p:stCondLst>
                              <p:cond delay="500"/>
                            </p:stCondLst>
                            <p:childTnLst>
                              <p:par>
                                <p:cTn id="95" presetID="16" presetClass="entr" presetSubtype="21"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barn(inVertical)">
                                      <p:cBhvr>
                                        <p:cTn id="9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VANTAGENS DO MODEL BASED DESIGN </a:t>
            </a:r>
            <a:endParaRPr lang="pt-BR"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a:xfrm>
            <a:off x="445752" y="1386042"/>
            <a:ext cx="4600222" cy="32385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Clr>
                <a:srgbClr val="CF9600"/>
              </a:buClr>
              <a:buFont typeface="Wingdings" panose="05000000000000000000" pitchFamily="2" charset="2"/>
              <a:buChar char="§"/>
            </a:pPr>
            <a:r>
              <a:rPr lang="pt-BR" altLang="pt-BR" sz="1600" b="1" dirty="0" smtClean="0">
                <a:latin typeface="Arial" panose="020B0604020202020204" pitchFamily="34" charset="0"/>
                <a:cs typeface="Arial" panose="020B0604020202020204" pitchFamily="34" charset="0"/>
              </a:rPr>
              <a:t>Custo</a:t>
            </a:r>
          </a:p>
          <a:p>
            <a:pPr lvl="1" algn="l"/>
            <a:r>
              <a:rPr lang="pt-BR" altLang="pt-BR" sz="1600" dirty="0" smtClean="0">
                <a:latin typeface="Arial" panose="020B0604020202020204" pitchFamily="34" charset="0"/>
                <a:cs typeface="Arial" panose="020B0604020202020204" pitchFamily="34" charset="0"/>
              </a:rPr>
              <a:t>Minimizar protótipos</a:t>
            </a:r>
          </a:p>
          <a:p>
            <a:pPr lvl="1" algn="l"/>
            <a:r>
              <a:rPr lang="pt-BR" altLang="pt-BR" sz="1600" dirty="0" smtClean="0">
                <a:latin typeface="Arial" panose="020B0604020202020204" pitchFamily="34" charset="0"/>
                <a:cs typeface="Arial" panose="020B0604020202020204" pitchFamily="34" charset="0"/>
              </a:rPr>
              <a:t>Facilidade em reutilizar projetos</a:t>
            </a:r>
            <a:endParaRPr lang="pt-BR" altLang="pt-BR" sz="1600" b="1" dirty="0" smtClean="0">
              <a:latin typeface="Arial" panose="020B0604020202020204" pitchFamily="34" charset="0"/>
              <a:cs typeface="Arial" panose="020B0604020202020204" pitchFamily="34" charset="0"/>
            </a:endParaRPr>
          </a:p>
          <a:p>
            <a:pPr marL="285750" indent="-285750" algn="l">
              <a:buClr>
                <a:srgbClr val="CF9600"/>
              </a:buClr>
              <a:buFont typeface="Wingdings" panose="05000000000000000000" pitchFamily="2" charset="2"/>
              <a:buChar char="§"/>
            </a:pPr>
            <a:r>
              <a:rPr lang="pt-BR" altLang="pt-BR" sz="1600" b="1" dirty="0" smtClean="0">
                <a:latin typeface="Arial" panose="020B0604020202020204" pitchFamily="34" charset="0"/>
                <a:cs typeface="Arial" panose="020B0604020202020204" pitchFamily="34" charset="0"/>
              </a:rPr>
              <a:t>Escalonamento</a:t>
            </a:r>
          </a:p>
          <a:p>
            <a:pPr lvl="1" algn="l"/>
            <a:r>
              <a:rPr lang="pt-BR" altLang="pt-BR" sz="1600" dirty="0" smtClean="0">
                <a:latin typeface="Arial" panose="020B0604020202020204" pitchFamily="34" charset="0"/>
                <a:cs typeface="Arial" panose="020B0604020202020204" pitchFamily="34" charset="0"/>
              </a:rPr>
              <a:t>Reduzir o tempo de inserção no mercado</a:t>
            </a:r>
          </a:p>
          <a:p>
            <a:pPr lvl="1" algn="l"/>
            <a:r>
              <a:rPr lang="pt-BR" altLang="pt-BR" sz="1600" dirty="0" smtClean="0">
                <a:latin typeface="Arial" panose="020B0604020202020204" pitchFamily="34" charset="0"/>
                <a:cs typeface="Arial" panose="020B0604020202020204" pitchFamily="34" charset="0"/>
              </a:rPr>
              <a:t>Melhoria da comunicação da equipe</a:t>
            </a:r>
          </a:p>
          <a:p>
            <a:pPr marL="285750" indent="-285750" algn="l">
              <a:buClr>
                <a:srgbClr val="CF9600"/>
              </a:buClr>
              <a:buFont typeface="Wingdings" panose="05000000000000000000" pitchFamily="2" charset="2"/>
              <a:buChar char="§"/>
            </a:pPr>
            <a:r>
              <a:rPr lang="pt-BR" altLang="pt-BR" sz="1600" b="1" dirty="0" smtClean="0">
                <a:latin typeface="Arial" panose="020B0604020202020204" pitchFamily="34" charset="0"/>
                <a:cs typeface="Arial" panose="020B0604020202020204" pitchFamily="34" charset="0"/>
              </a:rPr>
              <a:t>Desempenho</a:t>
            </a:r>
          </a:p>
          <a:p>
            <a:pPr lvl="1" algn="l"/>
            <a:r>
              <a:rPr lang="pt-BR" altLang="pt-BR" sz="1600" dirty="0" smtClean="0">
                <a:latin typeface="Arial" panose="020B0604020202020204" pitchFamily="34" charset="0"/>
                <a:cs typeface="Arial" panose="020B0604020202020204" pitchFamily="34" charset="0"/>
              </a:rPr>
              <a:t>Inovação</a:t>
            </a:r>
          </a:p>
          <a:p>
            <a:pPr lvl="1" algn="l"/>
            <a:r>
              <a:rPr lang="pt-BR" altLang="pt-BR" sz="1600" dirty="0" smtClean="0">
                <a:latin typeface="Arial" panose="020B0604020202020204" pitchFamily="34" charset="0"/>
                <a:cs typeface="Arial" panose="020B0604020202020204" pitchFamily="34" charset="0"/>
              </a:rPr>
              <a:t>Melhoria da qualidade</a:t>
            </a:r>
          </a:p>
          <a:p>
            <a:endParaRPr lang="pt-BR" altLang="pt-BR" sz="1600" dirty="0">
              <a:latin typeface="Arial" panose="020B0604020202020204" pitchFamily="34" charset="0"/>
              <a:cs typeface="Arial" panose="020B0604020202020204" pitchFamily="34"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56321" y="1973390"/>
            <a:ext cx="3838222" cy="3836988"/>
          </a:xfrm>
          <a:prstGeom prst="rect">
            <a:avLst/>
          </a:prstGeom>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26</a:t>
            </a:fld>
            <a:endParaRPr lang="pt-BR"/>
          </a:p>
        </p:txBody>
      </p:sp>
      <p:sp>
        <p:nvSpPr>
          <p:cNvPr id="3" name="CaixaDeTexto 2"/>
          <p:cNvSpPr txBox="1"/>
          <p:nvPr/>
        </p:nvSpPr>
        <p:spPr>
          <a:xfrm>
            <a:off x="445752" y="5625712"/>
            <a:ext cx="4742388" cy="400110"/>
          </a:xfrm>
          <a:prstGeom prst="rect">
            <a:avLst/>
          </a:prstGeom>
          <a:noFill/>
        </p:spPr>
        <p:txBody>
          <a:bodyPr wrap="none" rtlCol="0">
            <a:spAutoFit/>
          </a:bodyPr>
          <a:lstStyle/>
          <a:p>
            <a:r>
              <a:rPr lang="pt-BR" sz="2000" dirty="0" smtClean="0"/>
              <a:t>Hoje em dia MBD é pré-requisito de projeto</a:t>
            </a:r>
            <a:endParaRPr lang="pt-BR" sz="2000" dirty="0"/>
          </a:p>
        </p:txBody>
      </p:sp>
    </p:spTree>
    <p:extLst>
      <p:ext uri="{BB962C8B-B14F-4D97-AF65-F5344CB8AC3E}">
        <p14:creationId xmlns:p14="http://schemas.microsoft.com/office/powerpoint/2010/main" val="3348497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MODEL BASED DESIGN</a:t>
            </a:r>
            <a:endParaRPr lang="pt-BR" dirty="0">
              <a:latin typeface="Arial" panose="020B0604020202020204" pitchFamily="34" charset="0"/>
              <a:cs typeface="Arial" panose="020B0604020202020204" pitchFamily="34" charset="0"/>
            </a:endParaRPr>
          </a:p>
        </p:txBody>
      </p:sp>
      <p:sp>
        <p:nvSpPr>
          <p:cNvPr id="10" name="Title 10"/>
          <p:cNvSpPr txBox="1">
            <a:spLocks/>
          </p:cNvSpPr>
          <p:nvPr/>
        </p:nvSpPr>
        <p:spPr bwMode="auto">
          <a:xfrm>
            <a:off x="173493" y="1074555"/>
            <a:ext cx="8496300" cy="428625"/>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2000" b="1" smtClean="0">
                <a:cs typeface="Arial" pitchFamily="34" charset="0"/>
              </a:rPr>
              <a:t>Estágios de Desenvolvimento do MBD</a:t>
            </a:r>
            <a:endParaRPr lang="en-US" sz="2000" b="1" dirty="0" smtClean="0">
              <a:cs typeface="Arial" pitchFamily="34" charset="0"/>
            </a:endParaRPr>
          </a:p>
        </p:txBody>
      </p:sp>
      <p:sp>
        <p:nvSpPr>
          <p:cNvPr id="11" name="TextBox 9"/>
          <p:cNvSpPr txBox="1">
            <a:spLocks noChangeArrowheads="1"/>
          </p:cNvSpPr>
          <p:nvPr/>
        </p:nvSpPr>
        <p:spPr bwMode="auto">
          <a:xfrm>
            <a:off x="188178" y="1448412"/>
            <a:ext cx="8643937" cy="4970591"/>
          </a:xfrm>
          <a:prstGeom prst="rect">
            <a:avLst/>
          </a:prstGeom>
          <a:noFill/>
          <a:ln w="9525">
            <a:noFill/>
            <a:miter lim="800000"/>
            <a:headEnd/>
            <a:tailEnd/>
          </a:ln>
        </p:spPr>
        <p:txBody>
          <a:bodyPr>
            <a:spAutoFit/>
          </a:bodyPr>
          <a:lstStyle/>
          <a:p>
            <a:pPr indent="180000" algn="just">
              <a:spcAft>
                <a:spcPts val="600"/>
              </a:spcAft>
              <a:buFont typeface="Wingdings" pitchFamily="2" charset="2"/>
              <a:buChar char="§"/>
            </a:pPr>
            <a:r>
              <a:rPr lang="pt-BR" sz="1600" dirty="0" smtClean="0"/>
              <a:t>Geralmente </a:t>
            </a:r>
            <a:r>
              <a:rPr lang="pt-BR" sz="1600" dirty="0"/>
              <a:t>para o processo de desenvolvimento de software embarcado automotivo usando a metodologia de MBD, são caracterizados por utilizar as tradicionais técnicas de validação da função de software sequenciais em que para cada estágio têm-se bem definidos as etapas do projeto. Os estágios do MBD são, </a:t>
            </a:r>
            <a:r>
              <a:rPr lang="pt-BR" sz="1600" i="1" dirty="0" err="1"/>
              <a:t>Model</a:t>
            </a:r>
            <a:r>
              <a:rPr lang="pt-BR" sz="1600" i="1" dirty="0"/>
              <a:t>-in-</a:t>
            </a:r>
            <a:r>
              <a:rPr lang="pt-BR" sz="1600" i="1" dirty="0" err="1"/>
              <a:t>the</a:t>
            </a:r>
            <a:r>
              <a:rPr lang="pt-BR" sz="1600" i="1" dirty="0"/>
              <a:t>-Loop (MIL)</a:t>
            </a:r>
            <a:r>
              <a:rPr lang="pt-BR" sz="1600" dirty="0"/>
              <a:t>, </a:t>
            </a:r>
            <a:r>
              <a:rPr lang="pt-BR" sz="1600" i="1" dirty="0"/>
              <a:t>Software-in-</a:t>
            </a:r>
            <a:r>
              <a:rPr lang="pt-BR" sz="1600" i="1" dirty="0" err="1"/>
              <a:t>the</a:t>
            </a:r>
            <a:r>
              <a:rPr lang="pt-BR" sz="1600" i="1" dirty="0"/>
              <a:t>-Loop (SIL)</a:t>
            </a:r>
            <a:r>
              <a:rPr lang="pt-BR" sz="1600" dirty="0"/>
              <a:t>, </a:t>
            </a:r>
            <a:r>
              <a:rPr lang="pt-BR" sz="1600" i="1" dirty="0"/>
              <a:t>Processor in-</a:t>
            </a:r>
            <a:r>
              <a:rPr lang="pt-BR" sz="1600" i="1" dirty="0" err="1"/>
              <a:t>the</a:t>
            </a:r>
            <a:r>
              <a:rPr lang="pt-BR" sz="1600" i="1" dirty="0"/>
              <a:t>-Loop (PIL)</a:t>
            </a:r>
            <a:r>
              <a:rPr lang="pt-BR" sz="1600" dirty="0"/>
              <a:t> e </a:t>
            </a:r>
            <a:r>
              <a:rPr lang="pt-BR" sz="1600" i="1" dirty="0"/>
              <a:t>Hardware-in-</a:t>
            </a:r>
            <a:r>
              <a:rPr lang="pt-BR" sz="1600" i="1" dirty="0" err="1"/>
              <a:t>the</a:t>
            </a:r>
            <a:r>
              <a:rPr lang="pt-BR" sz="1600" i="1" dirty="0"/>
              <a:t>-Loop (HIL)</a:t>
            </a:r>
            <a:r>
              <a:rPr lang="pt-BR" sz="1600" dirty="0"/>
              <a:t>. A utilização destes métodos geralmente segue cronologicamente esta sequência, conforme demonstrado na </a:t>
            </a:r>
            <a:r>
              <a:rPr lang="pt-BR" sz="1600" dirty="0" smtClean="0"/>
              <a:t>figura a seguir.</a:t>
            </a:r>
          </a:p>
          <a:p>
            <a:pPr indent="180000" algn="just">
              <a:spcAft>
                <a:spcPts val="600"/>
              </a:spcAft>
              <a:buFont typeface="Wingdings" pitchFamily="2" charset="2"/>
              <a:buChar char="§"/>
            </a:pPr>
            <a:endParaRPr lang="pt-BR" sz="1600" b="1" dirty="0" smtClean="0"/>
          </a:p>
          <a:p>
            <a:pPr indent="180000" algn="just">
              <a:spcAft>
                <a:spcPts val="600"/>
              </a:spcAft>
              <a:buFont typeface="Wingdings" pitchFamily="2" charset="2"/>
              <a:buChar char="§"/>
            </a:pPr>
            <a:endParaRPr lang="pt-BR" sz="1600" b="1" dirty="0"/>
          </a:p>
          <a:p>
            <a:pPr algn="ctr">
              <a:spcAft>
                <a:spcPts val="600"/>
              </a:spcAft>
            </a:pPr>
            <a:endParaRPr lang="pt-BR" sz="1600" b="1" dirty="0" smtClean="0"/>
          </a:p>
          <a:p>
            <a:pPr algn="ctr">
              <a:spcAft>
                <a:spcPts val="600"/>
              </a:spcAft>
            </a:pPr>
            <a:r>
              <a:rPr lang="pt-BR" sz="1600" dirty="0" smtClean="0"/>
              <a:t>Sequência </a:t>
            </a:r>
            <a:r>
              <a:rPr lang="pt-BR" sz="1600" dirty="0"/>
              <a:t>de estágios para o </a:t>
            </a:r>
            <a:r>
              <a:rPr lang="pt-BR" sz="1600" dirty="0" smtClean="0"/>
              <a:t>MBD.</a:t>
            </a:r>
            <a:endParaRPr lang="pt-BR" sz="1600" b="1" dirty="0"/>
          </a:p>
          <a:p>
            <a:pPr indent="180000" algn="just">
              <a:spcAft>
                <a:spcPts val="600"/>
              </a:spcAft>
              <a:buFont typeface="Wingdings" pitchFamily="2" charset="2"/>
              <a:buChar char="§"/>
            </a:pPr>
            <a:r>
              <a:rPr lang="pt-BR" sz="1600" dirty="0" smtClean="0"/>
              <a:t>A </a:t>
            </a:r>
            <a:r>
              <a:rPr lang="pt-BR" sz="1600" dirty="0"/>
              <a:t>sequência de estágios para o desenvolvimento de software baseado em modelos tem como </a:t>
            </a:r>
            <a:r>
              <a:rPr lang="pt-BR" sz="1600" dirty="0" smtClean="0"/>
              <a:t>finalidades:</a:t>
            </a:r>
          </a:p>
          <a:p>
            <a:pPr marL="180000" lvl="1" indent="180000" algn="just">
              <a:spcAft>
                <a:spcPts val="600"/>
              </a:spcAft>
              <a:buFont typeface="Wingdings" pitchFamily="2" charset="2"/>
              <a:buChar char="§"/>
            </a:pPr>
            <a:r>
              <a:rPr lang="pt-BR" sz="1400" b="1" dirty="0" smtClean="0"/>
              <a:t>MIL </a:t>
            </a:r>
            <a:r>
              <a:rPr lang="pt-BR" sz="1400" b="1" dirty="0"/>
              <a:t>–</a:t>
            </a:r>
            <a:r>
              <a:rPr lang="pt-BR" sz="1400" dirty="0"/>
              <a:t> Especificação e projeto do controlador </a:t>
            </a:r>
            <a:r>
              <a:rPr lang="pt-BR" sz="1400" dirty="0" smtClean="0"/>
              <a:t>funcional;</a:t>
            </a:r>
          </a:p>
          <a:p>
            <a:pPr marL="180000" lvl="1" indent="180000" algn="just">
              <a:spcAft>
                <a:spcPts val="600"/>
              </a:spcAft>
              <a:buFont typeface="Wingdings" pitchFamily="2" charset="2"/>
              <a:buChar char="§"/>
            </a:pPr>
            <a:r>
              <a:rPr lang="pt-BR" sz="1400" b="1" dirty="0" smtClean="0"/>
              <a:t>SIL </a:t>
            </a:r>
            <a:r>
              <a:rPr lang="pt-BR" sz="1400" b="1" dirty="0"/>
              <a:t>–</a:t>
            </a:r>
            <a:r>
              <a:rPr lang="pt-BR" sz="1400" dirty="0"/>
              <a:t> Teste do gerador e da função em código C ou C</a:t>
            </a:r>
            <a:r>
              <a:rPr lang="pt-BR" sz="1400" dirty="0" smtClean="0"/>
              <a:t>++;</a:t>
            </a:r>
          </a:p>
          <a:p>
            <a:pPr marL="180000" lvl="1" indent="180000" algn="just">
              <a:spcAft>
                <a:spcPts val="600"/>
              </a:spcAft>
              <a:buFont typeface="Wingdings" pitchFamily="2" charset="2"/>
              <a:buChar char="§"/>
            </a:pPr>
            <a:r>
              <a:rPr lang="pt-BR" sz="1400" b="1" dirty="0" smtClean="0"/>
              <a:t>PIL </a:t>
            </a:r>
            <a:r>
              <a:rPr lang="pt-BR" sz="1400" b="1" dirty="0"/>
              <a:t>– </a:t>
            </a:r>
            <a:r>
              <a:rPr lang="pt-BR" sz="1400" dirty="0"/>
              <a:t>Geração do código executável para testes no microcontrolador usado na </a:t>
            </a:r>
            <a:r>
              <a:rPr lang="pt-BR" sz="1400" dirty="0" smtClean="0"/>
              <a:t>ECU;</a:t>
            </a:r>
          </a:p>
          <a:p>
            <a:pPr marL="180000" lvl="1" indent="180000" algn="just">
              <a:spcAft>
                <a:spcPts val="600"/>
              </a:spcAft>
              <a:buFont typeface="Wingdings" pitchFamily="2" charset="2"/>
              <a:buChar char="§"/>
            </a:pPr>
            <a:r>
              <a:rPr lang="pt-BR" sz="1400" b="1" dirty="0" smtClean="0"/>
              <a:t>HIL </a:t>
            </a:r>
            <a:r>
              <a:rPr lang="pt-BR" sz="1400" b="1" dirty="0"/>
              <a:t>–</a:t>
            </a:r>
            <a:r>
              <a:rPr lang="pt-BR" sz="1400" dirty="0"/>
              <a:t> Teste do controlador já embarcado na ECU em que já possui os componentes de entrada/saída, em que a ECU pensa já estar controlador a planta física</a:t>
            </a:r>
            <a:r>
              <a:rPr lang="pt-BR" sz="1400" dirty="0" smtClean="0"/>
              <a:t>.</a:t>
            </a:r>
            <a:endParaRPr lang="pt-BR" sz="1400" dirty="0"/>
          </a:p>
        </p:txBody>
      </p:sp>
      <p:pic>
        <p:nvPicPr>
          <p:cNvPr id="12" name="Imagem 11"/>
          <p:cNvPicPr/>
          <p:nvPr/>
        </p:nvPicPr>
        <p:blipFill>
          <a:blip r:embed="rId3" cstate="print">
            <a:extLst>
              <a:ext uri="{28A0092B-C50C-407E-A947-70E740481C1C}">
                <a14:useLocalDpi xmlns:a14="http://schemas.microsoft.com/office/drawing/2010/main" val="0"/>
              </a:ext>
            </a:extLst>
          </a:blip>
          <a:stretch>
            <a:fillRect/>
          </a:stretch>
        </p:blipFill>
        <p:spPr>
          <a:xfrm>
            <a:off x="1714261" y="3067818"/>
            <a:ext cx="5976850" cy="831272"/>
          </a:xfrm>
          <a:prstGeom prst="rect">
            <a:avLst/>
          </a:prstGeom>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27</a:t>
            </a:fld>
            <a:endParaRPr lang="pt-BR"/>
          </a:p>
        </p:txBody>
      </p:sp>
    </p:spTree>
    <p:extLst>
      <p:ext uri="{BB962C8B-B14F-4D97-AF65-F5344CB8AC3E}">
        <p14:creationId xmlns:p14="http://schemas.microsoft.com/office/powerpoint/2010/main" val="2968110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9" name="Retângulo 8"/>
          <p:cNvSpPr/>
          <p:nvPr/>
        </p:nvSpPr>
        <p:spPr>
          <a:xfrm>
            <a:off x="1126344" y="3075359"/>
            <a:ext cx="7160935" cy="646331"/>
          </a:xfrm>
          <a:prstGeom prst="rect">
            <a:avLst/>
          </a:prstGeom>
        </p:spPr>
        <p:txBody>
          <a:bodyPr wrap="none">
            <a:spAutoFit/>
          </a:bodyPr>
          <a:lstStyle/>
          <a:p>
            <a:r>
              <a:rPr lang="pt-BR" sz="3600" dirty="0" smtClean="0">
                <a:latin typeface="Arial" panose="020B0604020202020204" pitchFamily="34" charset="0"/>
                <a:cs typeface="Arial" panose="020B0604020202020204" pitchFamily="34" charset="0"/>
              </a:rPr>
              <a:t>5. </a:t>
            </a:r>
            <a:r>
              <a:rPr lang="pt-BR" sz="3600" dirty="0" smtClean="0">
                <a:latin typeface="Arial" panose="020B0604020202020204" pitchFamily="34" charset="0"/>
                <a:cs typeface="Arial" panose="020B0604020202020204" pitchFamily="34" charset="0"/>
              </a:rPr>
              <a:t>Etapas </a:t>
            </a:r>
            <a:r>
              <a:rPr lang="pt-BR" sz="3600" dirty="0" smtClean="0">
                <a:latin typeface="Arial" panose="020B0604020202020204" pitchFamily="34" charset="0"/>
                <a:cs typeface="Arial" panose="020B0604020202020204" pitchFamily="34" charset="0"/>
              </a:rPr>
              <a:t>do </a:t>
            </a:r>
            <a:r>
              <a:rPr lang="pt-BR" sz="3600" dirty="0" err="1" smtClean="0">
                <a:latin typeface="Arial" panose="020B0604020202020204" pitchFamily="34" charset="0"/>
                <a:cs typeface="Arial" panose="020B0604020202020204" pitchFamily="34" charset="0"/>
              </a:rPr>
              <a:t>Model</a:t>
            </a:r>
            <a:r>
              <a:rPr lang="pt-BR" sz="3600" dirty="0" smtClean="0">
                <a:latin typeface="Arial" panose="020B0604020202020204" pitchFamily="34" charset="0"/>
                <a:cs typeface="Arial" panose="020B0604020202020204" pitchFamily="34" charset="0"/>
              </a:rPr>
              <a:t> </a:t>
            </a:r>
            <a:r>
              <a:rPr lang="pt-BR" sz="3600" dirty="0" err="1" smtClean="0">
                <a:latin typeface="Arial" panose="020B0604020202020204" pitchFamily="34" charset="0"/>
                <a:cs typeface="Arial" panose="020B0604020202020204" pitchFamily="34" charset="0"/>
              </a:rPr>
              <a:t>Based</a:t>
            </a:r>
            <a:r>
              <a:rPr lang="pt-BR" sz="3600" dirty="0" smtClean="0">
                <a:latin typeface="Arial" panose="020B0604020202020204" pitchFamily="34" charset="0"/>
                <a:cs typeface="Arial" panose="020B0604020202020204" pitchFamily="34" charset="0"/>
              </a:rPr>
              <a:t> Design</a:t>
            </a:r>
            <a:endParaRPr lang="pt-BR" sz="3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28</a:t>
            </a:fld>
            <a:endParaRPr lang="pt-BR"/>
          </a:p>
        </p:txBody>
      </p:sp>
    </p:spTree>
    <p:extLst>
      <p:ext uri="{BB962C8B-B14F-4D97-AF65-F5344CB8AC3E}">
        <p14:creationId xmlns:p14="http://schemas.microsoft.com/office/powerpoint/2010/main" val="112210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ETAPAS DO MODEL BASED DESIGN</a:t>
            </a:r>
            <a:endParaRPr lang="pt-BR" dirty="0">
              <a:latin typeface="Arial" panose="020B0604020202020204" pitchFamily="34" charset="0"/>
              <a:cs typeface="Arial" panose="020B0604020202020204" pitchFamily="34" charset="0"/>
            </a:endParaRPr>
          </a:p>
        </p:txBody>
      </p:sp>
      <p:sp>
        <p:nvSpPr>
          <p:cNvPr id="10" name="CaixaDeTexto 9"/>
          <p:cNvSpPr txBox="1"/>
          <p:nvPr/>
        </p:nvSpPr>
        <p:spPr>
          <a:xfrm>
            <a:off x="399793" y="1041392"/>
            <a:ext cx="8564378" cy="2616101"/>
          </a:xfrm>
          <a:prstGeom prst="rect">
            <a:avLst/>
          </a:prstGeom>
          <a:noFill/>
        </p:spPr>
        <p:txBody>
          <a:bodyPr wrap="square" rtlCol="0">
            <a:spAutoFit/>
          </a:bodyPr>
          <a:lstStyle/>
          <a:p>
            <a:pPr algn="just"/>
            <a:r>
              <a:rPr lang="pt-BR" sz="2000" b="1" dirty="0" err="1" smtClean="0">
                <a:latin typeface="Arial" panose="020B0604020202020204" pitchFamily="34" charset="0"/>
                <a:cs typeface="Arial" panose="020B0604020202020204" pitchFamily="34" charset="0"/>
              </a:rPr>
              <a:t>Model</a:t>
            </a:r>
            <a:r>
              <a:rPr lang="pt-BR" sz="2000" b="1" dirty="0" smtClean="0">
                <a:latin typeface="Arial" panose="020B0604020202020204" pitchFamily="34" charset="0"/>
                <a:cs typeface="Arial" panose="020B0604020202020204" pitchFamily="34" charset="0"/>
              </a:rPr>
              <a:t>-In-</a:t>
            </a:r>
            <a:r>
              <a:rPr lang="pt-BR" sz="2000" b="1" dirty="0" err="1" smtClean="0">
                <a:latin typeface="Arial" panose="020B0604020202020204" pitchFamily="34" charset="0"/>
                <a:cs typeface="Arial" panose="020B0604020202020204" pitchFamily="34" charset="0"/>
              </a:rPr>
              <a:t>the</a:t>
            </a:r>
            <a:r>
              <a:rPr lang="pt-BR" sz="2000" b="1" dirty="0" smtClean="0">
                <a:latin typeface="Arial" panose="020B0604020202020204" pitchFamily="34" charset="0"/>
                <a:cs typeface="Arial" panose="020B0604020202020204" pitchFamily="34" charset="0"/>
              </a:rPr>
              <a:t>-Loop (MIL)</a:t>
            </a:r>
          </a:p>
          <a:p>
            <a:pPr algn="just"/>
            <a:endParaRPr lang="pt-BR" b="1" dirty="0" smtClean="0">
              <a:latin typeface="Arial" panose="020B0604020202020204" pitchFamily="34" charset="0"/>
              <a:cs typeface="Arial" panose="020B0604020202020204" pitchFamily="34" charset="0"/>
            </a:endParaRP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Primeira fase do MBD, onde desenvolvemos os modelos da planta física e a estratégia de controle seguindo os requisitos de projeto.</a:t>
            </a: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A simulação e a validação do controle e da planta é feita com as ferramentas </a:t>
            </a:r>
            <a:r>
              <a:rPr lang="pt-BR" dirty="0" err="1" smtClean="0">
                <a:latin typeface="Arial" panose="020B0604020202020204" pitchFamily="34" charset="0"/>
                <a:cs typeface="Arial" panose="020B0604020202020204" pitchFamily="34" charset="0"/>
              </a:rPr>
              <a:t>Matlab</a:t>
            </a:r>
            <a:r>
              <a:rPr lang="pt-BR" dirty="0" smtClean="0">
                <a:latin typeface="Arial" panose="020B0604020202020204" pitchFamily="34" charset="0"/>
                <a:cs typeface="Arial" panose="020B0604020202020204" pitchFamily="34" charset="0"/>
              </a:rPr>
              <a:t> e </a:t>
            </a:r>
            <a:r>
              <a:rPr lang="pt-BR" dirty="0" err="1" smtClean="0">
                <a:latin typeface="Arial" panose="020B0604020202020204" pitchFamily="34" charset="0"/>
                <a:cs typeface="Arial" panose="020B0604020202020204" pitchFamily="34" charset="0"/>
              </a:rPr>
              <a:t>Simulink</a:t>
            </a:r>
            <a:r>
              <a:rPr lang="pt-BR" dirty="0" smtClean="0">
                <a:latin typeface="Arial" panose="020B0604020202020204" pitchFamily="34" charset="0"/>
                <a:cs typeface="Arial" panose="020B0604020202020204" pitchFamily="34" charset="0"/>
              </a:rPr>
              <a:t>.</a:t>
            </a: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Mudanças e correções com base nos resultados dos testes realizados.</a:t>
            </a:r>
          </a:p>
          <a:p>
            <a:pPr marL="285750" indent="-285750" algn="just">
              <a:buFont typeface="Arial" panose="020B0604020202020204" pitchFamily="34" charset="0"/>
              <a:buChar char="•"/>
            </a:pPr>
            <a:endParaRPr lang="pt-BR"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pt-BR" dirty="0">
              <a:latin typeface="Arial" panose="020B0604020202020204" pitchFamily="34" charset="0"/>
              <a:cs typeface="Arial" panose="020B0604020202020204" pitchFamily="34" charset="0"/>
            </a:endParaRPr>
          </a:p>
        </p:txBody>
      </p:sp>
      <p:grpSp>
        <p:nvGrpSpPr>
          <p:cNvPr id="11" name="Grupo 10"/>
          <p:cNvGrpSpPr/>
          <p:nvPr/>
        </p:nvGrpSpPr>
        <p:grpSpPr>
          <a:xfrm>
            <a:off x="1046205" y="3712511"/>
            <a:ext cx="6707865" cy="1819005"/>
            <a:chOff x="1331640" y="2564904"/>
            <a:chExt cx="5214962" cy="1152128"/>
          </a:xfrm>
        </p:grpSpPr>
        <p:sp>
          <p:nvSpPr>
            <p:cNvPr id="12" name="Retângulo de cantos arredondados 11"/>
            <p:cNvSpPr/>
            <p:nvPr/>
          </p:nvSpPr>
          <p:spPr>
            <a:xfrm>
              <a:off x="2474980" y="2780928"/>
              <a:ext cx="1296144"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96" y="2831724"/>
              <a:ext cx="1051712" cy="673095"/>
            </a:xfrm>
            <a:prstGeom prst="rect">
              <a:avLst/>
            </a:prstGeom>
          </p:spPr>
        </p:pic>
        <p:sp>
          <p:nvSpPr>
            <p:cNvPr id="14" name="Retângulo de cantos arredondados 13"/>
            <p:cNvSpPr/>
            <p:nvPr/>
          </p:nvSpPr>
          <p:spPr>
            <a:xfrm>
              <a:off x="4131164" y="2780928"/>
              <a:ext cx="1296144"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845" y="2831724"/>
              <a:ext cx="1200769" cy="673095"/>
            </a:xfrm>
            <a:prstGeom prst="rect">
              <a:avLst/>
            </a:prstGeom>
          </p:spPr>
        </p:pic>
        <p:cxnSp>
          <p:nvCxnSpPr>
            <p:cNvPr id="16" name="Conector de seta reta 15"/>
            <p:cNvCxnSpPr>
              <a:stCxn id="14" idx="3"/>
            </p:cNvCxnSpPr>
            <p:nvPr/>
          </p:nvCxnSpPr>
          <p:spPr>
            <a:xfrm>
              <a:off x="5427308" y="3176972"/>
              <a:ext cx="86409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5787348" y="3176972"/>
              <a:ext cx="0" cy="54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2042932" y="3717032"/>
              <a:ext cx="37444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a:stCxn id="21" idx="6"/>
              <a:endCxn id="12" idx="1"/>
            </p:cNvCxnSpPr>
            <p:nvPr/>
          </p:nvCxnSpPr>
          <p:spPr>
            <a:xfrm>
              <a:off x="2114940" y="3174309"/>
              <a:ext cx="360040" cy="2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a:stCxn id="12" idx="3"/>
              <a:endCxn id="14" idx="1"/>
            </p:cNvCxnSpPr>
            <p:nvPr/>
          </p:nvCxnSpPr>
          <p:spPr>
            <a:xfrm>
              <a:off x="3771124" y="3176972"/>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Elipse 20"/>
            <p:cNvSpPr/>
            <p:nvPr/>
          </p:nvSpPr>
          <p:spPr>
            <a:xfrm>
              <a:off x="1970924" y="3102301"/>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2" name="Conector de seta reta 21"/>
            <p:cNvCxnSpPr>
              <a:endCxn id="21" idx="4"/>
            </p:cNvCxnSpPr>
            <p:nvPr/>
          </p:nvCxnSpPr>
          <p:spPr>
            <a:xfrm flipV="1">
              <a:off x="2042932" y="3246317"/>
              <a:ext cx="0" cy="470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a:endCxn id="21" idx="2"/>
            </p:cNvCxnSpPr>
            <p:nvPr/>
          </p:nvCxnSpPr>
          <p:spPr>
            <a:xfrm flipV="1">
              <a:off x="1538876" y="3174309"/>
              <a:ext cx="432048" cy="13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CaixaDeTexto 23"/>
            <p:cNvSpPr txBox="1"/>
            <p:nvPr/>
          </p:nvSpPr>
          <p:spPr>
            <a:xfrm>
              <a:off x="1331640" y="3035047"/>
              <a:ext cx="279244" cy="277000"/>
            </a:xfrm>
            <a:prstGeom prst="rect">
              <a:avLst/>
            </a:prstGeom>
            <a:noFill/>
          </p:spPr>
          <p:txBody>
            <a:bodyPr wrap="none" rtlCol="0">
              <a:spAutoFit/>
            </a:bodyPr>
            <a:lstStyle/>
            <a:p>
              <a:r>
                <a:rPr lang="pt-BR" sz="1200" b="1" dirty="0">
                  <a:latin typeface="Arial" panose="020B0604020202020204" pitchFamily="34" charset="0"/>
                  <a:cs typeface="Arial" panose="020B0604020202020204" pitchFamily="34" charset="0"/>
                </a:rPr>
                <a:t>u</a:t>
              </a:r>
            </a:p>
          </p:txBody>
        </p:sp>
        <p:sp>
          <p:nvSpPr>
            <p:cNvPr id="25" name="CaixaDeTexto 24"/>
            <p:cNvSpPr txBox="1"/>
            <p:nvPr/>
          </p:nvSpPr>
          <p:spPr>
            <a:xfrm>
              <a:off x="2330964" y="2564904"/>
              <a:ext cx="1595309" cy="246221"/>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Modelo do Controlador</a:t>
              </a:r>
              <a:endParaRPr lang="pt-BR" sz="1000" b="1" dirty="0">
                <a:latin typeface="Arial" panose="020B0604020202020204" pitchFamily="34" charset="0"/>
                <a:cs typeface="Arial" panose="020B0604020202020204" pitchFamily="34" charset="0"/>
              </a:endParaRPr>
            </a:p>
          </p:txBody>
        </p:sp>
        <p:sp>
          <p:nvSpPr>
            <p:cNvPr id="26" name="CaixaDeTexto 25"/>
            <p:cNvSpPr txBox="1"/>
            <p:nvPr/>
          </p:nvSpPr>
          <p:spPr>
            <a:xfrm>
              <a:off x="4158238" y="2570262"/>
              <a:ext cx="1236236" cy="246221"/>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Modelo da Planta</a:t>
              </a:r>
              <a:endParaRPr lang="pt-BR" sz="1000" b="1" dirty="0">
                <a:latin typeface="Arial" panose="020B0604020202020204" pitchFamily="34" charset="0"/>
                <a:cs typeface="Arial" panose="020B0604020202020204" pitchFamily="34" charset="0"/>
              </a:endParaRPr>
            </a:p>
          </p:txBody>
        </p:sp>
        <p:sp>
          <p:nvSpPr>
            <p:cNvPr id="27" name="CaixaDeTexto 26"/>
            <p:cNvSpPr txBox="1"/>
            <p:nvPr/>
          </p:nvSpPr>
          <p:spPr>
            <a:xfrm>
              <a:off x="6291404" y="3035047"/>
              <a:ext cx="255198" cy="246221"/>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y</a:t>
              </a:r>
              <a:endParaRPr lang="pt-BR" sz="1000" b="1" dirty="0">
                <a:latin typeface="Arial" panose="020B0604020202020204" pitchFamily="34" charset="0"/>
                <a:cs typeface="Arial" panose="020B0604020202020204" pitchFamily="34" charset="0"/>
              </a:endParaRPr>
            </a:p>
          </p:txBody>
        </p:sp>
      </p:grpSp>
      <p:sp>
        <p:nvSpPr>
          <p:cNvPr id="2" name="Espaço Reservado para Número de Slide 1"/>
          <p:cNvSpPr>
            <a:spLocks noGrp="1"/>
          </p:cNvSpPr>
          <p:nvPr>
            <p:ph type="sldNum" sz="quarter" idx="12"/>
          </p:nvPr>
        </p:nvSpPr>
        <p:spPr/>
        <p:txBody>
          <a:bodyPr/>
          <a:lstStyle/>
          <a:p>
            <a:fld id="{86EDDCF7-E661-4872-BD01-CA90F2EB4B91}" type="slidenum">
              <a:rPr lang="pt-BR" smtClean="0"/>
              <a:t>29</a:t>
            </a:fld>
            <a:endParaRPr lang="pt-BR"/>
          </a:p>
        </p:txBody>
      </p:sp>
    </p:spTree>
    <p:extLst>
      <p:ext uri="{BB962C8B-B14F-4D97-AF65-F5344CB8AC3E}">
        <p14:creationId xmlns:p14="http://schemas.microsoft.com/office/powerpoint/2010/main" val="750313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SUMÁRIO</a:t>
            </a:r>
            <a:endParaRPr lang="pt-BR" dirty="0">
              <a:latin typeface="Arial" panose="020B0604020202020204" pitchFamily="34" charset="0"/>
              <a:cs typeface="Arial" panose="020B0604020202020204" pitchFamily="34" charset="0"/>
            </a:endParaRPr>
          </a:p>
        </p:txBody>
      </p:sp>
      <p:sp>
        <p:nvSpPr>
          <p:cNvPr id="16" name="Rectangle 5"/>
          <p:cNvSpPr>
            <a:spLocks noChangeArrowheads="1"/>
          </p:cNvSpPr>
          <p:nvPr/>
        </p:nvSpPr>
        <p:spPr bwMode="auto">
          <a:xfrm>
            <a:off x="285750" y="1117377"/>
            <a:ext cx="8248650" cy="4493538"/>
          </a:xfrm>
          <a:prstGeom prst="rect">
            <a:avLst/>
          </a:prstGeom>
          <a:noFill/>
          <a:ln w="9525">
            <a:noFill/>
            <a:miter lim="800000"/>
            <a:headEnd/>
            <a:tailEnd/>
          </a:ln>
        </p:spPr>
        <p:txBody>
          <a:bodyPr>
            <a:spAutoFit/>
          </a:bodyPr>
          <a:lstStyle/>
          <a:p>
            <a:pPr marL="342900" indent="-342900" algn="just">
              <a:lnSpc>
                <a:spcPct val="90000"/>
              </a:lnSpc>
              <a:spcAft>
                <a:spcPts val="600"/>
              </a:spcAft>
              <a:buFont typeface="+mj-lt"/>
              <a:buAutoNum type="arabicPeriod"/>
            </a:pPr>
            <a:endParaRPr lang="pt-BR" sz="1600" b="1" dirty="0">
              <a:latin typeface="Arial" panose="020B0604020202020204" pitchFamily="34" charset="0"/>
              <a:cs typeface="Arial" panose="020B0604020202020204" pitchFamily="34" charset="0"/>
            </a:endParaRPr>
          </a:p>
          <a:p>
            <a:pPr marL="342900" indent="-342900" algn="just">
              <a:lnSpc>
                <a:spcPct val="90000"/>
              </a:lnSpc>
              <a:spcAft>
                <a:spcPts val="600"/>
              </a:spcAft>
              <a:buFont typeface="+mj-lt"/>
              <a:buAutoNum type="arabicPeriod"/>
            </a:pPr>
            <a:r>
              <a:rPr lang="pt-BR" sz="1600" b="1" dirty="0" smtClean="0">
                <a:latin typeface="Arial" panose="020B0604020202020204" pitchFamily="34" charset="0"/>
                <a:cs typeface="Arial" panose="020B0604020202020204" pitchFamily="34" charset="0"/>
              </a:rPr>
              <a:t>Contexto Histórico</a:t>
            </a:r>
          </a:p>
          <a:p>
            <a:pPr marL="342900" indent="-342900" algn="just">
              <a:lnSpc>
                <a:spcPct val="90000"/>
              </a:lnSpc>
              <a:spcAft>
                <a:spcPts val="600"/>
              </a:spcAft>
              <a:buFont typeface="+mj-lt"/>
              <a:buAutoNum type="arabicPeriod"/>
            </a:pPr>
            <a:r>
              <a:rPr lang="pt-BR" sz="1600" b="1" dirty="0">
                <a:latin typeface="Arial" panose="020B0604020202020204" pitchFamily="34" charset="0"/>
                <a:cs typeface="Arial" panose="020B0604020202020204" pitchFamily="34" charset="0"/>
              </a:rPr>
              <a:t>Como o </a:t>
            </a:r>
            <a:r>
              <a:rPr lang="pt-BR" sz="1600" b="1" dirty="0" smtClean="0">
                <a:latin typeface="Arial" panose="020B0604020202020204" pitchFamily="34" charset="0"/>
                <a:cs typeface="Arial" panose="020B0604020202020204" pitchFamily="34" charset="0"/>
              </a:rPr>
              <a:t>software se encaixa em um projeto automotivo?</a:t>
            </a:r>
          </a:p>
          <a:p>
            <a:pPr marL="342900" indent="-342900" algn="just">
              <a:lnSpc>
                <a:spcPct val="90000"/>
              </a:lnSpc>
              <a:spcAft>
                <a:spcPts val="600"/>
              </a:spcAft>
              <a:buFont typeface="+mj-lt"/>
              <a:buAutoNum type="arabicPeriod"/>
            </a:pPr>
            <a:r>
              <a:rPr lang="pt-BR" sz="1600" b="1" dirty="0" smtClean="0">
                <a:latin typeface="Arial" panose="020B0604020202020204" pitchFamily="34" charset="0"/>
                <a:cs typeface="Arial" panose="020B0604020202020204" pitchFamily="34" charset="0"/>
              </a:rPr>
              <a:t>Metodologia de Desenvolvimento </a:t>
            </a:r>
            <a:r>
              <a:rPr lang="pt-BR" sz="1600" b="1" dirty="0" smtClean="0">
                <a:latin typeface="Arial" panose="020B0604020202020204" pitchFamily="34" charset="0"/>
                <a:cs typeface="Arial" panose="020B0604020202020204" pitchFamily="34" charset="0"/>
              </a:rPr>
              <a:t>Tradicional</a:t>
            </a:r>
            <a:endParaRPr lang="pt-BR" sz="1600" b="1" dirty="0" smtClean="0">
              <a:latin typeface="Arial" panose="020B0604020202020204" pitchFamily="34" charset="0"/>
              <a:cs typeface="Arial" panose="020B0604020202020204" pitchFamily="34" charset="0"/>
            </a:endParaRPr>
          </a:p>
          <a:p>
            <a:pPr marL="342900" indent="-342900" algn="just">
              <a:lnSpc>
                <a:spcPct val="90000"/>
              </a:lnSpc>
              <a:spcAft>
                <a:spcPts val="600"/>
              </a:spcAft>
              <a:buFont typeface="+mj-lt"/>
              <a:buAutoNum type="arabicPeriod"/>
            </a:pPr>
            <a:r>
              <a:rPr lang="en-US" sz="1600" b="1" dirty="0" smtClean="0">
                <a:latin typeface="Arial" panose="020B0604020202020204" pitchFamily="34" charset="0"/>
                <a:cs typeface="Arial" panose="020B0604020202020204" pitchFamily="34" charset="0"/>
              </a:rPr>
              <a:t>Model Based Design</a:t>
            </a:r>
          </a:p>
          <a:p>
            <a:pPr marL="342900" indent="-342900" algn="just">
              <a:lnSpc>
                <a:spcPct val="90000"/>
              </a:lnSpc>
              <a:spcAft>
                <a:spcPts val="600"/>
              </a:spcAft>
              <a:buFont typeface="+mj-lt"/>
              <a:buAutoNum type="arabicPeriod"/>
            </a:pPr>
            <a:r>
              <a:rPr lang="pt-BR" sz="1600" b="1" dirty="0" smtClean="0">
                <a:latin typeface="Arial" panose="020B0604020202020204" pitchFamily="34" charset="0"/>
                <a:cs typeface="Arial" panose="020B0604020202020204" pitchFamily="34" charset="0"/>
              </a:rPr>
              <a:t>Estágios de Desenvolvimento em MBD</a:t>
            </a:r>
          </a:p>
          <a:p>
            <a:pPr marL="342900" indent="-342900" algn="just">
              <a:lnSpc>
                <a:spcPct val="90000"/>
              </a:lnSpc>
              <a:spcAft>
                <a:spcPts val="600"/>
              </a:spcAft>
              <a:buFont typeface="+mj-lt"/>
              <a:buAutoNum type="arabicPeriod"/>
            </a:pPr>
            <a:r>
              <a:rPr lang="pt-BR" sz="1600" b="1" dirty="0" smtClean="0">
                <a:latin typeface="Arial" panose="020B0604020202020204" pitchFamily="34" charset="0"/>
                <a:cs typeface="Arial" panose="020B0604020202020204" pitchFamily="34" charset="0"/>
              </a:rPr>
              <a:t>Verificação x Validação</a:t>
            </a:r>
          </a:p>
          <a:p>
            <a:pPr marL="342900" indent="-342900" algn="just">
              <a:lnSpc>
                <a:spcPct val="90000"/>
              </a:lnSpc>
              <a:spcAft>
                <a:spcPts val="600"/>
              </a:spcAft>
              <a:buFont typeface="+mj-lt"/>
              <a:buAutoNum type="arabicPeriod"/>
            </a:pPr>
            <a:r>
              <a:rPr lang="pt-BR" sz="1600" b="1" dirty="0" smtClean="0">
                <a:latin typeface="Arial" panose="020B0604020202020204" pitchFamily="34" charset="0"/>
                <a:cs typeface="Arial" panose="020B0604020202020204" pitchFamily="34" charset="0"/>
              </a:rPr>
              <a:t>Exemplos</a:t>
            </a:r>
          </a:p>
          <a:p>
            <a:pPr marL="342900" indent="-342900" algn="just">
              <a:lnSpc>
                <a:spcPct val="90000"/>
              </a:lnSpc>
              <a:spcAft>
                <a:spcPts val="600"/>
              </a:spcAft>
              <a:buFont typeface="+mj-lt"/>
              <a:buAutoNum type="arabicPeriod"/>
            </a:pPr>
            <a:r>
              <a:rPr lang="pt-BR" sz="1600" b="1" dirty="0" smtClean="0">
                <a:latin typeface="Arial" panose="020B0604020202020204" pitchFamily="34" charset="0"/>
                <a:cs typeface="Arial" panose="020B0604020202020204" pitchFamily="34" charset="0"/>
              </a:rPr>
              <a:t>Hands-on</a:t>
            </a:r>
            <a:endParaRPr lang="pt-BR" sz="1600" b="1" dirty="0" smtClean="0">
              <a:latin typeface="Arial" panose="020B0604020202020204" pitchFamily="34" charset="0"/>
              <a:cs typeface="Arial" panose="020B0604020202020204" pitchFamily="34" charset="0"/>
            </a:endParaRPr>
          </a:p>
          <a:p>
            <a:pPr marL="342900" indent="-342900" algn="just">
              <a:lnSpc>
                <a:spcPct val="90000"/>
              </a:lnSpc>
              <a:spcAft>
                <a:spcPts val="600"/>
              </a:spcAft>
              <a:buFont typeface="+mj-lt"/>
              <a:buAutoNum type="arabicPeriod"/>
            </a:pPr>
            <a:r>
              <a:rPr lang="pt-BR" sz="1600" b="1" dirty="0" smtClean="0">
                <a:latin typeface="Arial" panose="020B0604020202020204" pitchFamily="34" charset="0"/>
                <a:cs typeface="Arial" panose="020B0604020202020204" pitchFamily="34" charset="0"/>
              </a:rPr>
              <a:t>Arquitetura </a:t>
            </a:r>
            <a:r>
              <a:rPr lang="pt-BR" sz="1600" b="1" dirty="0" smtClean="0">
                <a:latin typeface="Arial" panose="020B0604020202020204" pitchFamily="34" charset="0"/>
                <a:cs typeface="Arial" panose="020B0604020202020204" pitchFamily="34" charset="0"/>
              </a:rPr>
              <a:t>E/E </a:t>
            </a:r>
            <a:r>
              <a:rPr lang="pt-BR" sz="1600" b="1" dirty="0" err="1" smtClean="0">
                <a:latin typeface="Arial" panose="020B0604020202020204" pitchFamily="34" charset="0"/>
                <a:cs typeface="Arial" panose="020B0604020202020204" pitchFamily="34" charset="0"/>
              </a:rPr>
              <a:t>e</a:t>
            </a:r>
            <a:r>
              <a:rPr lang="pt-BR" sz="1600" b="1" dirty="0" smtClean="0">
                <a:latin typeface="Arial" panose="020B0604020202020204" pitchFamily="34" charset="0"/>
                <a:cs typeface="Arial" panose="020B0604020202020204" pitchFamily="34" charset="0"/>
              </a:rPr>
              <a:t> Redes CAN</a:t>
            </a:r>
            <a:endParaRPr lang="pt-BR" sz="1600" b="1" dirty="0" smtClean="0">
              <a:latin typeface="Arial" panose="020B0604020202020204" pitchFamily="34" charset="0"/>
              <a:cs typeface="Arial" panose="020B0604020202020204" pitchFamily="34" charset="0"/>
            </a:endParaRPr>
          </a:p>
          <a:p>
            <a:pPr marL="342900" indent="-342900" algn="just">
              <a:lnSpc>
                <a:spcPct val="90000"/>
              </a:lnSpc>
              <a:spcAft>
                <a:spcPts val="600"/>
              </a:spcAft>
              <a:buFont typeface="+mj-lt"/>
              <a:buAutoNum type="arabicPeriod"/>
            </a:pPr>
            <a:r>
              <a:rPr lang="pt-BR" sz="1600" b="1" dirty="0">
                <a:latin typeface="Arial" panose="020B0604020202020204" pitchFamily="34" charset="0"/>
                <a:cs typeface="Arial" panose="020B0604020202020204" pitchFamily="34" charset="0"/>
              </a:rPr>
              <a:t>Desenvolvimento MBD c</a:t>
            </a:r>
            <a:r>
              <a:rPr lang="pt-BR" sz="1600" b="1" dirty="0" smtClean="0">
                <a:latin typeface="Arial" panose="020B0604020202020204" pitchFamily="34" charset="0"/>
                <a:cs typeface="Arial" panose="020B0604020202020204" pitchFamily="34" charset="0"/>
              </a:rPr>
              <a:t>om </a:t>
            </a:r>
            <a:r>
              <a:rPr lang="pt-BR" sz="1600" b="1" dirty="0">
                <a:latin typeface="Arial" panose="020B0604020202020204" pitchFamily="34" charset="0"/>
                <a:cs typeface="Arial" panose="020B0604020202020204" pitchFamily="34" charset="0"/>
              </a:rPr>
              <a:t>Protocolo CAN</a:t>
            </a:r>
          </a:p>
          <a:p>
            <a:pPr marL="342900" indent="-342900" algn="just">
              <a:lnSpc>
                <a:spcPct val="90000"/>
              </a:lnSpc>
              <a:spcAft>
                <a:spcPts val="600"/>
              </a:spcAft>
              <a:buFont typeface="+mj-lt"/>
              <a:buAutoNum type="arabicPeriod"/>
            </a:pPr>
            <a:r>
              <a:rPr lang="pt-BR" sz="1600" b="1" dirty="0" smtClean="0">
                <a:latin typeface="Arial" panose="020B0604020202020204" pitchFamily="34" charset="0"/>
                <a:cs typeface="Arial" panose="020B0604020202020204" pitchFamily="34" charset="0"/>
              </a:rPr>
              <a:t>Padrão AUTOSAR</a:t>
            </a:r>
          </a:p>
          <a:p>
            <a:pPr marL="342900" indent="-342900" algn="just">
              <a:lnSpc>
                <a:spcPct val="90000"/>
              </a:lnSpc>
              <a:spcAft>
                <a:spcPts val="600"/>
              </a:spcAft>
              <a:buFont typeface="+mj-lt"/>
              <a:buAutoNum type="arabicPeriod"/>
            </a:pPr>
            <a:r>
              <a:rPr lang="pt-BR" sz="1600" b="1" dirty="0" smtClean="0">
                <a:latin typeface="Arial" panose="020B0604020202020204" pitchFamily="34" charset="0"/>
                <a:cs typeface="Arial" panose="020B0604020202020204" pitchFamily="34" charset="0"/>
              </a:rPr>
              <a:t>Padrão AUTOSAR com MBD</a:t>
            </a:r>
            <a:endParaRPr lang="pt-BR" sz="1600" b="1" dirty="0">
              <a:latin typeface="Arial" panose="020B0604020202020204" pitchFamily="34" charset="0"/>
              <a:cs typeface="Arial" panose="020B0604020202020204" pitchFamily="34" charset="0"/>
            </a:endParaRPr>
          </a:p>
          <a:p>
            <a:pPr marL="342900" indent="-342900" algn="just">
              <a:lnSpc>
                <a:spcPct val="90000"/>
              </a:lnSpc>
              <a:spcAft>
                <a:spcPts val="600"/>
              </a:spcAft>
              <a:buFont typeface="+mj-lt"/>
              <a:buAutoNum type="arabicPeriod" startAt="6"/>
            </a:pPr>
            <a:endParaRPr lang="pt-BR" sz="1600" b="1" dirty="0" smtClean="0">
              <a:latin typeface="Arial" panose="020B0604020202020204" pitchFamily="34" charset="0"/>
              <a:cs typeface="Arial" panose="020B0604020202020204" pitchFamily="34" charset="0"/>
            </a:endParaRPr>
          </a:p>
          <a:p>
            <a:pPr marL="273050" indent="-273050" algn="just">
              <a:lnSpc>
                <a:spcPct val="90000"/>
              </a:lnSpc>
              <a:spcAft>
                <a:spcPts val="600"/>
              </a:spcAft>
              <a:buClr>
                <a:schemeClr val="accent1"/>
              </a:buClr>
            </a:pPr>
            <a:endParaRPr lang="pt-BR" sz="1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3</a:t>
            </a:fld>
            <a:endParaRPr lang="pt-BR"/>
          </a:p>
        </p:txBody>
      </p:sp>
    </p:spTree>
    <p:extLst>
      <p:ext uri="{BB962C8B-B14F-4D97-AF65-F5344CB8AC3E}">
        <p14:creationId xmlns:p14="http://schemas.microsoft.com/office/powerpoint/2010/main" val="2958263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ETAPAS DO MODEL BASED DESIGN</a:t>
            </a:r>
            <a:endParaRPr lang="pt-BR" dirty="0">
              <a:latin typeface="Arial" panose="020B0604020202020204" pitchFamily="34" charset="0"/>
              <a:cs typeface="Arial" panose="020B0604020202020204" pitchFamily="34" charset="0"/>
            </a:endParaRPr>
          </a:p>
        </p:txBody>
      </p:sp>
      <p:sp>
        <p:nvSpPr>
          <p:cNvPr id="24" name="TextBox 1"/>
          <p:cNvSpPr txBox="1"/>
          <p:nvPr/>
        </p:nvSpPr>
        <p:spPr>
          <a:xfrm>
            <a:off x="212738" y="908720"/>
            <a:ext cx="3210459" cy="400110"/>
          </a:xfrm>
          <a:prstGeom prst="rect">
            <a:avLst/>
          </a:prstGeom>
          <a:noFill/>
        </p:spPr>
        <p:txBody>
          <a:bodyPr wrap="square" rtlCol="0">
            <a:spAutoFit/>
          </a:bodyPr>
          <a:lstStyle/>
          <a:p>
            <a:pPr marL="285750" indent="-285750">
              <a:buFont typeface="Arial" panose="020B0604020202020204" pitchFamily="34" charset="0"/>
              <a:buChar char="•"/>
            </a:pPr>
            <a:r>
              <a:rPr lang="pt-BR" sz="2000" b="1" dirty="0" err="1" smtClean="0">
                <a:latin typeface="Arial" panose="020B0604020202020204" pitchFamily="34" charset="0"/>
                <a:cs typeface="Arial" panose="020B0604020202020204" pitchFamily="34" charset="0"/>
              </a:rPr>
              <a:t>Model</a:t>
            </a:r>
            <a:r>
              <a:rPr lang="pt-BR" sz="2000" b="1" dirty="0" smtClean="0">
                <a:latin typeface="Arial" panose="020B0604020202020204" pitchFamily="34" charset="0"/>
                <a:cs typeface="Arial" panose="020B0604020202020204" pitchFamily="34" charset="0"/>
              </a:rPr>
              <a:t>-in-</a:t>
            </a:r>
            <a:r>
              <a:rPr lang="pt-BR" sz="2000" b="1" dirty="0" err="1" smtClean="0">
                <a:latin typeface="Arial" panose="020B0604020202020204" pitchFamily="34" charset="0"/>
                <a:cs typeface="Arial" panose="020B0604020202020204" pitchFamily="34" charset="0"/>
              </a:rPr>
              <a:t>the</a:t>
            </a:r>
            <a:r>
              <a:rPr lang="pt-BR" sz="2000" b="1" dirty="0" smtClean="0">
                <a:latin typeface="Arial" panose="020B0604020202020204" pitchFamily="34" charset="0"/>
                <a:cs typeface="Arial" panose="020B0604020202020204" pitchFamily="34" charset="0"/>
              </a:rPr>
              <a:t>-Loop</a:t>
            </a:r>
            <a:endParaRPr lang="pt-BR" sz="2000" b="1"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549" y="1722390"/>
            <a:ext cx="6662693" cy="4532072"/>
          </a:xfrm>
          <a:prstGeom prst="rect">
            <a:avLst/>
          </a:prstGeom>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985" y="1443552"/>
            <a:ext cx="6338030" cy="4513148"/>
          </a:xfrm>
          <a:prstGeom prst="rect">
            <a:avLst/>
          </a:prstGeom>
        </p:spPr>
      </p:pic>
      <p:sp>
        <p:nvSpPr>
          <p:cNvPr id="27" name="Down Arrow 25"/>
          <p:cNvSpPr/>
          <p:nvPr/>
        </p:nvSpPr>
        <p:spPr>
          <a:xfrm>
            <a:off x="5320310" y="908720"/>
            <a:ext cx="485673" cy="625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12" name="Image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674" y="1533733"/>
            <a:ext cx="4353636" cy="4485861"/>
          </a:xfrm>
          <a:prstGeom prst="rect">
            <a:avLst/>
          </a:prstGeom>
        </p:spPr>
      </p:pic>
      <p:pic>
        <p:nvPicPr>
          <p:cNvPr id="15" name="Image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9618" y="1649188"/>
            <a:ext cx="4214022" cy="4460587"/>
          </a:xfrm>
          <a:prstGeom prst="rect">
            <a:avLst/>
          </a:prstGeom>
        </p:spPr>
      </p:pic>
      <p:pic>
        <p:nvPicPr>
          <p:cNvPr id="16" name="Imagem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1968" y="1893152"/>
            <a:ext cx="4229611" cy="4225104"/>
          </a:xfrm>
          <a:prstGeom prst="rect">
            <a:avLst/>
          </a:prstGeom>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30</a:t>
            </a:fld>
            <a:endParaRPr lang="pt-BR"/>
          </a:p>
        </p:txBody>
      </p:sp>
    </p:spTree>
    <p:extLst>
      <p:ext uri="{BB962C8B-B14F-4D97-AF65-F5344CB8AC3E}">
        <p14:creationId xmlns:p14="http://schemas.microsoft.com/office/powerpoint/2010/main" val="322389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ETAPAS DO MODEL BASED DESIGN</a:t>
            </a:r>
            <a:endParaRPr lang="pt-BR" dirty="0">
              <a:latin typeface="Arial" panose="020B0604020202020204" pitchFamily="34" charset="0"/>
              <a:cs typeface="Arial" panose="020B0604020202020204" pitchFamily="34" charset="0"/>
            </a:endParaRPr>
          </a:p>
        </p:txBody>
      </p:sp>
      <p:grpSp>
        <p:nvGrpSpPr>
          <p:cNvPr id="10" name="Grupo 9"/>
          <p:cNvGrpSpPr/>
          <p:nvPr/>
        </p:nvGrpSpPr>
        <p:grpSpPr>
          <a:xfrm>
            <a:off x="972065" y="3822530"/>
            <a:ext cx="6654758" cy="1891445"/>
            <a:chOff x="3236682" y="762977"/>
            <a:chExt cx="5688632" cy="1152128"/>
          </a:xfrm>
        </p:grpSpPr>
        <p:sp>
          <p:nvSpPr>
            <p:cNvPr id="11" name="Retângulo de cantos arredondados 10"/>
            <p:cNvSpPr/>
            <p:nvPr/>
          </p:nvSpPr>
          <p:spPr>
            <a:xfrm>
              <a:off x="4421644" y="979001"/>
              <a:ext cx="1728192"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286" y="1123017"/>
              <a:ext cx="1512168" cy="481143"/>
            </a:xfrm>
            <a:prstGeom prst="rect">
              <a:avLst/>
            </a:prstGeom>
          </p:spPr>
        </p:pic>
        <p:sp>
          <p:nvSpPr>
            <p:cNvPr id="13" name="Retângulo de cantos arredondados 12"/>
            <p:cNvSpPr/>
            <p:nvPr/>
          </p:nvSpPr>
          <p:spPr>
            <a:xfrm>
              <a:off x="6509876" y="979001"/>
              <a:ext cx="1296144"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557" y="1029797"/>
              <a:ext cx="1200769" cy="673095"/>
            </a:xfrm>
            <a:prstGeom prst="rect">
              <a:avLst/>
            </a:prstGeom>
          </p:spPr>
        </p:pic>
        <p:cxnSp>
          <p:nvCxnSpPr>
            <p:cNvPr id="15" name="Conector de seta reta 14"/>
            <p:cNvCxnSpPr>
              <a:stCxn id="13" idx="3"/>
            </p:cNvCxnSpPr>
            <p:nvPr/>
          </p:nvCxnSpPr>
          <p:spPr>
            <a:xfrm>
              <a:off x="7806020" y="1375045"/>
              <a:ext cx="86409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8166060" y="1375045"/>
              <a:ext cx="0" cy="54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H="1">
              <a:off x="3989596" y="1915105"/>
              <a:ext cx="41764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a:stCxn id="20" idx="6"/>
              <a:endCxn id="11" idx="1"/>
            </p:cNvCxnSpPr>
            <p:nvPr/>
          </p:nvCxnSpPr>
          <p:spPr>
            <a:xfrm>
              <a:off x="4052816" y="1372382"/>
              <a:ext cx="368828" cy="2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a:stCxn id="11" idx="3"/>
              <a:endCxn id="13" idx="1"/>
            </p:cNvCxnSpPr>
            <p:nvPr/>
          </p:nvCxnSpPr>
          <p:spPr>
            <a:xfrm>
              <a:off x="6149836" y="1375045"/>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3908800" y="130037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de seta reta 20"/>
            <p:cNvCxnSpPr>
              <a:endCxn id="20" idx="4"/>
            </p:cNvCxnSpPr>
            <p:nvPr/>
          </p:nvCxnSpPr>
          <p:spPr>
            <a:xfrm flipV="1">
              <a:off x="3980808" y="1444390"/>
              <a:ext cx="0" cy="470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a:endCxn id="20" idx="2"/>
            </p:cNvCxnSpPr>
            <p:nvPr/>
          </p:nvCxnSpPr>
          <p:spPr>
            <a:xfrm flipV="1">
              <a:off x="3476752" y="1372382"/>
              <a:ext cx="432048" cy="13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3236682" y="1233120"/>
              <a:ext cx="279244" cy="277000"/>
            </a:xfrm>
            <a:prstGeom prst="rect">
              <a:avLst/>
            </a:prstGeom>
            <a:noFill/>
          </p:spPr>
          <p:txBody>
            <a:bodyPr wrap="none" rtlCol="0">
              <a:spAutoFit/>
            </a:bodyPr>
            <a:lstStyle/>
            <a:p>
              <a:r>
                <a:rPr lang="pt-BR" sz="1200" b="1" dirty="0">
                  <a:latin typeface="Arial" panose="020B0604020202020204" pitchFamily="34" charset="0"/>
                  <a:cs typeface="Arial" panose="020B0604020202020204" pitchFamily="34" charset="0"/>
                </a:rPr>
                <a:t>u</a:t>
              </a:r>
            </a:p>
          </p:txBody>
        </p:sp>
        <p:sp>
          <p:nvSpPr>
            <p:cNvPr id="24" name="CaixaDeTexto 23"/>
            <p:cNvSpPr txBox="1"/>
            <p:nvPr/>
          </p:nvSpPr>
          <p:spPr>
            <a:xfrm>
              <a:off x="4521693" y="762977"/>
              <a:ext cx="1588897" cy="246221"/>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Código do Controlador</a:t>
              </a:r>
              <a:endParaRPr lang="pt-BR" sz="1000" b="1" dirty="0">
                <a:latin typeface="Arial" panose="020B0604020202020204" pitchFamily="34" charset="0"/>
                <a:cs typeface="Arial" panose="020B0604020202020204" pitchFamily="34" charset="0"/>
              </a:endParaRPr>
            </a:p>
          </p:txBody>
        </p:sp>
        <p:sp>
          <p:nvSpPr>
            <p:cNvPr id="25" name="CaixaDeTexto 24"/>
            <p:cNvSpPr txBox="1"/>
            <p:nvPr/>
          </p:nvSpPr>
          <p:spPr>
            <a:xfrm>
              <a:off x="6536950" y="768335"/>
              <a:ext cx="1236236" cy="246221"/>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Modelo da Planta</a:t>
              </a:r>
              <a:endParaRPr lang="pt-BR" sz="1000" b="1" dirty="0">
                <a:latin typeface="Arial" panose="020B0604020202020204" pitchFamily="34" charset="0"/>
                <a:cs typeface="Arial" panose="020B0604020202020204" pitchFamily="34" charset="0"/>
              </a:endParaRPr>
            </a:p>
          </p:txBody>
        </p:sp>
        <p:sp>
          <p:nvSpPr>
            <p:cNvPr id="26" name="CaixaDeTexto 25"/>
            <p:cNvSpPr txBox="1"/>
            <p:nvPr/>
          </p:nvSpPr>
          <p:spPr>
            <a:xfrm>
              <a:off x="8670116" y="1233120"/>
              <a:ext cx="255198" cy="246221"/>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y</a:t>
              </a:r>
              <a:endParaRPr lang="pt-BR" sz="1000" b="1" dirty="0">
                <a:latin typeface="Arial" panose="020B0604020202020204" pitchFamily="34" charset="0"/>
                <a:cs typeface="Arial" panose="020B0604020202020204" pitchFamily="34" charset="0"/>
              </a:endParaRPr>
            </a:p>
          </p:txBody>
        </p:sp>
      </p:grpSp>
      <p:sp>
        <p:nvSpPr>
          <p:cNvPr id="27" name="CaixaDeTexto 26"/>
          <p:cNvSpPr txBox="1"/>
          <p:nvPr/>
        </p:nvSpPr>
        <p:spPr>
          <a:xfrm>
            <a:off x="400110" y="908720"/>
            <a:ext cx="8564378" cy="3170099"/>
          </a:xfrm>
          <a:prstGeom prst="rect">
            <a:avLst/>
          </a:prstGeom>
          <a:noFill/>
        </p:spPr>
        <p:txBody>
          <a:bodyPr wrap="square" rtlCol="0">
            <a:spAutoFit/>
          </a:bodyPr>
          <a:lstStyle/>
          <a:p>
            <a:pPr algn="just"/>
            <a:r>
              <a:rPr lang="pt-BR" sz="2000" b="1" dirty="0" smtClean="0">
                <a:latin typeface="Arial" panose="020B0604020202020204" pitchFamily="34" charset="0"/>
                <a:cs typeface="Arial" panose="020B0604020202020204" pitchFamily="34" charset="0"/>
              </a:rPr>
              <a:t>Software-In-</a:t>
            </a:r>
            <a:r>
              <a:rPr lang="pt-BR" sz="2000" b="1" dirty="0" err="1" smtClean="0">
                <a:latin typeface="Arial" panose="020B0604020202020204" pitchFamily="34" charset="0"/>
                <a:cs typeface="Arial" panose="020B0604020202020204" pitchFamily="34" charset="0"/>
              </a:rPr>
              <a:t>the</a:t>
            </a:r>
            <a:r>
              <a:rPr lang="pt-BR" sz="2000" b="1" dirty="0" smtClean="0">
                <a:latin typeface="Arial" panose="020B0604020202020204" pitchFamily="34" charset="0"/>
                <a:cs typeface="Arial" panose="020B0604020202020204" pitchFamily="34" charset="0"/>
              </a:rPr>
              <a:t>-Loop (SIL)</a:t>
            </a:r>
          </a:p>
          <a:p>
            <a:pPr algn="just"/>
            <a:endParaRPr lang="pt-BR" b="1" dirty="0" smtClean="0">
              <a:latin typeface="Arial" panose="020B0604020202020204" pitchFamily="34" charset="0"/>
              <a:cs typeface="Arial" panose="020B0604020202020204" pitchFamily="34" charset="0"/>
            </a:endParaRP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Geração de código automático e/ou manual para o controlador desejado (</a:t>
            </a:r>
            <a:r>
              <a:rPr lang="pt-BR" dirty="0" err="1" smtClean="0">
                <a:latin typeface="Arial" panose="020B0604020202020204" pitchFamily="34" charset="0"/>
                <a:cs typeface="Arial" panose="020B0604020202020204" pitchFamily="34" charset="0"/>
              </a:rPr>
              <a:t>microcontrolador</a:t>
            </a:r>
            <a:r>
              <a:rPr lang="pt-BR" dirty="0" smtClean="0">
                <a:latin typeface="Arial" panose="020B0604020202020204" pitchFamily="34" charset="0"/>
                <a:cs typeface="Arial" panose="020B0604020202020204" pitchFamily="34" charset="0"/>
              </a:rPr>
              <a:t>, processador ou FPGA) com base na estratégia de controle do MIL</a:t>
            </a: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Verificação de erros de codificação são detectados nesta fase.</a:t>
            </a: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Normalmente, a simulação do software embarcado e a do modelo da planta física rodam na mesma máquina.</a:t>
            </a: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Visto que o ambiente é virtual, não se faz necessário a execução em tempo real.</a:t>
            </a:r>
          </a:p>
          <a:p>
            <a:pPr marL="285750" indent="-285750" algn="just">
              <a:buFont typeface="Arial" panose="020B0604020202020204" pitchFamily="34" charset="0"/>
              <a:buChar char="•"/>
            </a:pPr>
            <a:endParaRPr lang="pt-BR"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31</a:t>
            </a:fld>
            <a:endParaRPr lang="pt-BR"/>
          </a:p>
        </p:txBody>
      </p:sp>
    </p:spTree>
    <p:extLst>
      <p:ext uri="{BB962C8B-B14F-4D97-AF65-F5344CB8AC3E}">
        <p14:creationId xmlns:p14="http://schemas.microsoft.com/office/powerpoint/2010/main" val="931220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Arial" panose="020B0604020202020204" pitchFamily="34" charset="0"/>
                <a:cs typeface="Arial" panose="020B0604020202020204" pitchFamily="34" charset="0"/>
              </a:rPr>
              <a:t>ETAPAS DO MODEL BASED DESIGN</a:t>
            </a:r>
          </a:p>
        </p:txBody>
      </p:sp>
      <p:sp>
        <p:nvSpPr>
          <p:cNvPr id="7" name="TextBox 3"/>
          <p:cNvSpPr txBox="1"/>
          <p:nvPr/>
        </p:nvSpPr>
        <p:spPr>
          <a:xfrm>
            <a:off x="480620" y="908720"/>
            <a:ext cx="3624655" cy="400110"/>
          </a:xfrm>
          <a:prstGeom prst="rect">
            <a:avLst/>
          </a:prstGeom>
          <a:noFill/>
        </p:spPr>
        <p:txBody>
          <a:bodyPr wrap="square" rtlCol="0">
            <a:spAutoFit/>
          </a:bodyPr>
          <a:lstStyle/>
          <a:p>
            <a:r>
              <a:rPr lang="pt-BR" sz="2000" b="1" dirty="0" smtClean="0">
                <a:latin typeface="Arial" panose="020B0604020202020204" pitchFamily="34" charset="0"/>
                <a:cs typeface="Arial" panose="020B0604020202020204" pitchFamily="34" charset="0"/>
              </a:rPr>
              <a:t>Software-in-</a:t>
            </a:r>
            <a:r>
              <a:rPr lang="pt-BR" sz="2000" b="1" dirty="0" err="1" smtClean="0">
                <a:latin typeface="Arial" panose="020B0604020202020204" pitchFamily="34" charset="0"/>
                <a:cs typeface="Arial" panose="020B0604020202020204" pitchFamily="34" charset="0"/>
              </a:rPr>
              <a:t>the</a:t>
            </a:r>
            <a:r>
              <a:rPr lang="pt-BR" sz="2000" b="1" dirty="0" smtClean="0">
                <a:latin typeface="Arial" panose="020B0604020202020204" pitchFamily="34" charset="0"/>
                <a:cs typeface="Arial" panose="020B0604020202020204" pitchFamily="34" charset="0"/>
              </a:rPr>
              <a:t>-Loop (SIL)</a:t>
            </a:r>
            <a:endParaRPr lang="pt-BR" sz="2000" b="1" dirty="0">
              <a:latin typeface="Arial" panose="020B0604020202020204" pitchFamily="34" charset="0"/>
              <a:cs typeface="Arial" panose="020B0604020202020204" pitchFamily="34" charset="0"/>
            </a:endParaRPr>
          </a:p>
        </p:txBody>
      </p:sp>
      <p:sp>
        <p:nvSpPr>
          <p:cNvPr id="10" name="Left Arrow Callout 8"/>
          <p:cNvSpPr/>
          <p:nvPr/>
        </p:nvSpPr>
        <p:spPr>
          <a:xfrm>
            <a:off x="6588701" y="3284984"/>
            <a:ext cx="2344484" cy="117191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1" name="TextBox 5"/>
          <p:cNvSpPr txBox="1"/>
          <p:nvPr/>
        </p:nvSpPr>
        <p:spPr>
          <a:xfrm>
            <a:off x="7225147" y="3399466"/>
            <a:ext cx="1803605" cy="830997"/>
          </a:xfrm>
          <a:prstGeom prst="rect">
            <a:avLst/>
          </a:prstGeom>
          <a:noFill/>
        </p:spPr>
        <p:txBody>
          <a:bodyPr wrap="square" rtlCol="0">
            <a:spAutoFit/>
          </a:bodyPr>
          <a:lstStyle/>
          <a:p>
            <a:pPr algn="ctr"/>
            <a:r>
              <a:rPr lang="pt-BR" sz="1600" dirty="0" smtClean="0">
                <a:latin typeface="Arial" panose="020B0604020202020204" pitchFamily="34" charset="0"/>
                <a:cs typeface="Arial" panose="020B0604020202020204" pitchFamily="34" charset="0"/>
              </a:rPr>
              <a:t>Bloco Simulink com apenas</a:t>
            </a:r>
          </a:p>
          <a:p>
            <a:pPr algn="ctr"/>
            <a:r>
              <a:rPr lang="pt-BR" sz="1600" dirty="0" smtClean="0">
                <a:latin typeface="Arial" panose="020B0604020202020204" pitchFamily="34" charset="0"/>
                <a:cs typeface="Arial" panose="020B0604020202020204" pitchFamily="34" charset="0"/>
              </a:rPr>
              <a:t> o código gerado</a:t>
            </a:r>
            <a:endParaRPr lang="pt-BR" sz="1600"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560" y="1418582"/>
            <a:ext cx="5517574" cy="5006011"/>
          </a:xfrm>
          <a:prstGeom prst="rect">
            <a:avLst/>
          </a:prstGeom>
        </p:spPr>
      </p:pic>
      <p:sp>
        <p:nvSpPr>
          <p:cNvPr id="3" name="Espaço Reservado para Número de Slide 2"/>
          <p:cNvSpPr>
            <a:spLocks noGrp="1"/>
          </p:cNvSpPr>
          <p:nvPr>
            <p:ph type="sldNum" sz="quarter" idx="12"/>
          </p:nvPr>
        </p:nvSpPr>
        <p:spPr/>
        <p:txBody>
          <a:bodyPr/>
          <a:lstStyle/>
          <a:p>
            <a:fld id="{86EDDCF7-E661-4872-BD01-CA90F2EB4B91}" type="slidenum">
              <a:rPr lang="pt-BR" smtClean="0"/>
              <a:t>32</a:t>
            </a:fld>
            <a:endParaRPr lang="pt-BR"/>
          </a:p>
        </p:txBody>
      </p:sp>
    </p:spTree>
    <p:extLst>
      <p:ext uri="{BB962C8B-B14F-4D97-AF65-F5344CB8AC3E}">
        <p14:creationId xmlns:p14="http://schemas.microsoft.com/office/powerpoint/2010/main" val="29084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ETAPAS DO MODEL BASED DESIGN</a:t>
            </a:r>
            <a:endParaRPr lang="pt-BR" dirty="0">
              <a:latin typeface="Arial" panose="020B0604020202020204" pitchFamily="34" charset="0"/>
              <a:cs typeface="Arial" panose="020B0604020202020204" pitchFamily="34" charset="0"/>
            </a:endParaRPr>
          </a:p>
        </p:txBody>
      </p:sp>
      <p:grpSp>
        <p:nvGrpSpPr>
          <p:cNvPr id="10" name="Grupo 9"/>
          <p:cNvGrpSpPr/>
          <p:nvPr/>
        </p:nvGrpSpPr>
        <p:grpSpPr>
          <a:xfrm>
            <a:off x="1285102" y="3143152"/>
            <a:ext cx="6046002" cy="2229518"/>
            <a:chOff x="3347864" y="4653136"/>
            <a:chExt cx="5178338" cy="1296144"/>
          </a:xfrm>
        </p:grpSpPr>
        <p:sp>
          <p:nvSpPr>
            <p:cNvPr id="11" name="Retângulo de cantos arredondados 10"/>
            <p:cNvSpPr/>
            <p:nvPr/>
          </p:nvSpPr>
          <p:spPr>
            <a:xfrm>
              <a:off x="4491204" y="5013176"/>
              <a:ext cx="1296144"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751" y="5063972"/>
              <a:ext cx="963449" cy="673095"/>
            </a:xfrm>
            <a:prstGeom prst="rect">
              <a:avLst/>
            </a:prstGeom>
          </p:spPr>
        </p:pic>
        <p:sp>
          <p:nvSpPr>
            <p:cNvPr id="13" name="Retângulo de cantos arredondados 12"/>
            <p:cNvSpPr/>
            <p:nvPr/>
          </p:nvSpPr>
          <p:spPr>
            <a:xfrm>
              <a:off x="6147388" y="5013176"/>
              <a:ext cx="1296144"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14" name="Image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069" y="5063972"/>
              <a:ext cx="1200769" cy="673095"/>
            </a:xfrm>
            <a:prstGeom prst="rect">
              <a:avLst/>
            </a:prstGeom>
          </p:spPr>
        </p:pic>
        <p:cxnSp>
          <p:nvCxnSpPr>
            <p:cNvPr id="15" name="Conector de seta reta 14"/>
            <p:cNvCxnSpPr>
              <a:stCxn id="13" idx="3"/>
            </p:cNvCxnSpPr>
            <p:nvPr/>
          </p:nvCxnSpPr>
          <p:spPr>
            <a:xfrm>
              <a:off x="7443532" y="5409220"/>
              <a:ext cx="86409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7803572" y="5409220"/>
              <a:ext cx="0" cy="54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H="1">
              <a:off x="4059156" y="5949280"/>
              <a:ext cx="37444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a:stCxn id="20" idx="6"/>
              <a:endCxn id="11" idx="1"/>
            </p:cNvCxnSpPr>
            <p:nvPr/>
          </p:nvCxnSpPr>
          <p:spPr>
            <a:xfrm>
              <a:off x="4131164" y="5406557"/>
              <a:ext cx="360040" cy="2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a:stCxn id="11" idx="3"/>
              <a:endCxn id="13" idx="1"/>
            </p:cNvCxnSpPr>
            <p:nvPr/>
          </p:nvCxnSpPr>
          <p:spPr>
            <a:xfrm>
              <a:off x="5787348" y="5409220"/>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3987148" y="5334549"/>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cxnSp>
          <p:nvCxnSpPr>
            <p:cNvPr id="21" name="Conector de seta reta 20"/>
            <p:cNvCxnSpPr>
              <a:endCxn id="20" idx="4"/>
            </p:cNvCxnSpPr>
            <p:nvPr/>
          </p:nvCxnSpPr>
          <p:spPr>
            <a:xfrm flipV="1">
              <a:off x="4059156" y="5478565"/>
              <a:ext cx="0" cy="470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a:endCxn id="20" idx="2"/>
            </p:cNvCxnSpPr>
            <p:nvPr/>
          </p:nvCxnSpPr>
          <p:spPr>
            <a:xfrm flipV="1">
              <a:off x="3555100" y="5406557"/>
              <a:ext cx="432048" cy="13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3347864" y="5267295"/>
              <a:ext cx="239170" cy="161035"/>
            </a:xfrm>
            <a:prstGeom prst="rect">
              <a:avLst/>
            </a:prstGeom>
            <a:noFill/>
          </p:spPr>
          <p:txBody>
            <a:bodyPr wrap="none" rtlCol="0">
              <a:spAutoFit/>
            </a:bodyPr>
            <a:lstStyle/>
            <a:p>
              <a:r>
                <a:rPr lang="pt-BR" sz="1200" b="1" dirty="0">
                  <a:latin typeface="Arial" panose="020B0604020202020204" pitchFamily="34" charset="0"/>
                  <a:cs typeface="Arial" panose="020B0604020202020204" pitchFamily="34" charset="0"/>
                </a:rPr>
                <a:t>u</a:t>
              </a:r>
            </a:p>
          </p:txBody>
        </p:sp>
        <p:sp>
          <p:nvSpPr>
            <p:cNvPr id="24" name="CaixaDeTexto 23"/>
            <p:cNvSpPr txBox="1"/>
            <p:nvPr/>
          </p:nvSpPr>
          <p:spPr>
            <a:xfrm>
              <a:off x="4543097" y="4653136"/>
              <a:ext cx="1082163" cy="232606"/>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Controlador de</a:t>
              </a:r>
            </a:p>
            <a:p>
              <a:r>
                <a:rPr lang="pt-BR" sz="1000" b="1" dirty="0" smtClean="0">
                  <a:latin typeface="Arial" panose="020B0604020202020204" pitchFamily="34" charset="0"/>
                  <a:cs typeface="Arial" panose="020B0604020202020204" pitchFamily="34" charset="0"/>
                </a:rPr>
                <a:t>desenvolvimento </a:t>
              </a:r>
              <a:endParaRPr lang="pt-BR" sz="1000" b="1" dirty="0">
                <a:latin typeface="Arial" panose="020B0604020202020204" pitchFamily="34" charset="0"/>
                <a:cs typeface="Arial" panose="020B0604020202020204" pitchFamily="34" charset="0"/>
              </a:endParaRPr>
            </a:p>
          </p:txBody>
        </p:sp>
        <p:sp>
          <p:nvSpPr>
            <p:cNvPr id="25" name="CaixaDeTexto 24"/>
            <p:cNvSpPr txBox="1"/>
            <p:nvPr/>
          </p:nvSpPr>
          <p:spPr>
            <a:xfrm>
              <a:off x="6156176" y="4802510"/>
              <a:ext cx="1058823" cy="143142"/>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Modelo da Planta</a:t>
              </a:r>
              <a:endParaRPr lang="pt-BR" sz="1000" b="1" dirty="0">
                <a:latin typeface="Arial" panose="020B0604020202020204" pitchFamily="34" charset="0"/>
                <a:cs typeface="Arial" panose="020B0604020202020204" pitchFamily="34" charset="0"/>
              </a:endParaRPr>
            </a:p>
          </p:txBody>
        </p:sp>
        <p:sp>
          <p:nvSpPr>
            <p:cNvPr id="26" name="CaixaDeTexto 25"/>
            <p:cNvSpPr txBox="1"/>
            <p:nvPr/>
          </p:nvSpPr>
          <p:spPr>
            <a:xfrm>
              <a:off x="8307628" y="5267295"/>
              <a:ext cx="218574" cy="143142"/>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y</a:t>
              </a:r>
              <a:endParaRPr lang="pt-BR" sz="1000" b="1" dirty="0">
                <a:latin typeface="Arial" panose="020B0604020202020204" pitchFamily="34" charset="0"/>
                <a:cs typeface="Arial" panose="020B0604020202020204" pitchFamily="34" charset="0"/>
              </a:endParaRPr>
            </a:p>
          </p:txBody>
        </p:sp>
      </p:grpSp>
      <p:sp>
        <p:nvSpPr>
          <p:cNvPr id="27" name="CaixaDeTexto 26"/>
          <p:cNvSpPr txBox="1"/>
          <p:nvPr/>
        </p:nvSpPr>
        <p:spPr>
          <a:xfrm>
            <a:off x="312008" y="1090372"/>
            <a:ext cx="8564378" cy="1508105"/>
          </a:xfrm>
          <a:prstGeom prst="rect">
            <a:avLst/>
          </a:prstGeom>
          <a:noFill/>
        </p:spPr>
        <p:txBody>
          <a:bodyPr wrap="square" rtlCol="0">
            <a:spAutoFit/>
          </a:bodyPr>
          <a:lstStyle/>
          <a:p>
            <a:pPr algn="just"/>
            <a:r>
              <a:rPr lang="pt-BR" sz="2000" b="1" dirty="0" smtClean="0">
                <a:latin typeface="Arial" panose="020B0604020202020204" pitchFamily="34" charset="0"/>
                <a:cs typeface="Arial" panose="020B0604020202020204" pitchFamily="34" charset="0"/>
              </a:rPr>
              <a:t>Processor-In-</a:t>
            </a:r>
            <a:r>
              <a:rPr lang="pt-BR" sz="2000" b="1" dirty="0" err="1" smtClean="0">
                <a:latin typeface="Arial" panose="020B0604020202020204" pitchFamily="34" charset="0"/>
                <a:cs typeface="Arial" panose="020B0604020202020204" pitchFamily="34" charset="0"/>
              </a:rPr>
              <a:t>the</a:t>
            </a:r>
            <a:r>
              <a:rPr lang="pt-BR" sz="2000" b="1" dirty="0" smtClean="0">
                <a:latin typeface="Arial" panose="020B0604020202020204" pitchFamily="34" charset="0"/>
                <a:cs typeface="Arial" panose="020B0604020202020204" pitchFamily="34" charset="0"/>
              </a:rPr>
              <a:t>-Loop (PIL)</a:t>
            </a:r>
          </a:p>
          <a:p>
            <a:pPr algn="just"/>
            <a:endParaRPr lang="pt-BR" b="1" dirty="0" smtClean="0">
              <a:latin typeface="Arial" panose="020B0604020202020204" pitchFamily="34" charset="0"/>
              <a:cs typeface="Arial" panose="020B0604020202020204" pitchFamily="34" charset="0"/>
            </a:endParaRP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Estágio em que um dispositivo real roda o software embarcado.</a:t>
            </a: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Teste com o fim de verificar as falhas causadas pelo compilador e/ou pela arquitetura do processador. </a:t>
            </a:r>
            <a:endParaRPr lang="pt-BR"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33</a:t>
            </a:fld>
            <a:endParaRPr lang="pt-BR"/>
          </a:p>
        </p:txBody>
      </p:sp>
    </p:spTree>
    <p:extLst>
      <p:ext uri="{BB962C8B-B14F-4D97-AF65-F5344CB8AC3E}">
        <p14:creationId xmlns:p14="http://schemas.microsoft.com/office/powerpoint/2010/main" val="2558948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Arial" panose="020B0604020202020204" pitchFamily="34" charset="0"/>
                <a:cs typeface="Arial" panose="020B0604020202020204" pitchFamily="34" charset="0"/>
              </a:rPr>
              <a:t>ETAPAS DO MODEL BASED DESIGN</a:t>
            </a:r>
          </a:p>
        </p:txBody>
      </p:sp>
      <p:sp>
        <p:nvSpPr>
          <p:cNvPr id="7" name="TextBox 3"/>
          <p:cNvSpPr txBox="1"/>
          <p:nvPr/>
        </p:nvSpPr>
        <p:spPr>
          <a:xfrm>
            <a:off x="251520" y="908720"/>
            <a:ext cx="2935419" cy="400110"/>
          </a:xfrm>
          <a:prstGeom prst="rect">
            <a:avLst/>
          </a:prstGeom>
          <a:noFill/>
        </p:spPr>
        <p:txBody>
          <a:bodyPr wrap="none" rtlCol="0">
            <a:spAutoFit/>
          </a:bodyPr>
          <a:lstStyle/>
          <a:p>
            <a:r>
              <a:rPr lang="pt-BR" sz="2000" b="1" dirty="0" smtClean="0">
                <a:latin typeface="Arial" panose="020B0604020202020204" pitchFamily="34" charset="0"/>
                <a:cs typeface="Arial" panose="020B0604020202020204" pitchFamily="34" charset="0"/>
              </a:rPr>
              <a:t>Processor-in-</a:t>
            </a:r>
            <a:r>
              <a:rPr lang="pt-BR" sz="2000" b="1" dirty="0" err="1" smtClean="0">
                <a:latin typeface="Arial" panose="020B0604020202020204" pitchFamily="34" charset="0"/>
                <a:cs typeface="Arial" panose="020B0604020202020204" pitchFamily="34" charset="0"/>
              </a:rPr>
              <a:t>the</a:t>
            </a:r>
            <a:r>
              <a:rPr lang="pt-BR" sz="2000" b="1" dirty="0" smtClean="0">
                <a:latin typeface="Arial" panose="020B0604020202020204" pitchFamily="34" charset="0"/>
                <a:cs typeface="Arial" panose="020B0604020202020204" pitchFamily="34" charset="0"/>
              </a:rPr>
              <a:t>-Loop</a:t>
            </a:r>
            <a:endParaRPr lang="pt-BR" sz="2000" b="1"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41564"/>
            <a:ext cx="6982691" cy="3960254"/>
          </a:xfrm>
          <a:prstGeom prst="rect">
            <a:avLst/>
          </a:prstGeom>
        </p:spPr>
      </p:pic>
      <p:sp>
        <p:nvSpPr>
          <p:cNvPr id="10" name="Left Arrow Callout 7"/>
          <p:cNvSpPr/>
          <p:nvPr/>
        </p:nvSpPr>
        <p:spPr>
          <a:xfrm>
            <a:off x="7118021" y="1628800"/>
            <a:ext cx="1911609" cy="100811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1" name="TextBox 8"/>
          <p:cNvSpPr txBox="1"/>
          <p:nvPr/>
        </p:nvSpPr>
        <p:spPr>
          <a:xfrm>
            <a:off x="7421370" y="1671191"/>
            <a:ext cx="1722630" cy="923330"/>
          </a:xfrm>
          <a:prstGeom prst="rect">
            <a:avLst/>
          </a:prstGeom>
          <a:noFill/>
        </p:spPr>
        <p:txBody>
          <a:bodyPr wrap="square" rtlCol="0">
            <a:spAutoFit/>
          </a:bodyPr>
          <a:lstStyle/>
          <a:p>
            <a:pPr algn="ctr"/>
            <a:r>
              <a:rPr lang="pt-BR" dirty="0" smtClean="0"/>
              <a:t>Blocos Específicos para o Target</a:t>
            </a:r>
            <a:endParaRPr lang="pt-BR" dirty="0"/>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34</a:t>
            </a:fld>
            <a:endParaRPr lang="pt-BR"/>
          </a:p>
        </p:txBody>
      </p:sp>
    </p:spTree>
    <p:extLst>
      <p:ext uri="{BB962C8B-B14F-4D97-AF65-F5344CB8AC3E}">
        <p14:creationId xmlns:p14="http://schemas.microsoft.com/office/powerpoint/2010/main" val="9230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Arial" panose="020B0604020202020204" pitchFamily="34" charset="0"/>
                <a:cs typeface="Arial" panose="020B0604020202020204" pitchFamily="34" charset="0"/>
              </a:rPr>
              <a:t>ETAPAS DO MODEL BASED DESIGN</a:t>
            </a:r>
          </a:p>
        </p:txBody>
      </p:sp>
      <p:sp>
        <p:nvSpPr>
          <p:cNvPr id="7" name="TextBox 3"/>
          <p:cNvSpPr txBox="1"/>
          <p:nvPr/>
        </p:nvSpPr>
        <p:spPr>
          <a:xfrm>
            <a:off x="251520" y="908720"/>
            <a:ext cx="2935419" cy="400110"/>
          </a:xfrm>
          <a:prstGeom prst="rect">
            <a:avLst/>
          </a:prstGeom>
          <a:noFill/>
        </p:spPr>
        <p:txBody>
          <a:bodyPr wrap="none" rtlCol="0">
            <a:spAutoFit/>
          </a:bodyPr>
          <a:lstStyle/>
          <a:p>
            <a:r>
              <a:rPr lang="pt-BR" sz="2000" b="1" dirty="0" smtClean="0">
                <a:latin typeface="Arial" panose="020B0604020202020204" pitchFamily="34" charset="0"/>
                <a:cs typeface="Arial" panose="020B0604020202020204" pitchFamily="34" charset="0"/>
              </a:rPr>
              <a:t>Processor-in-</a:t>
            </a:r>
            <a:r>
              <a:rPr lang="pt-BR" sz="2000" b="1" dirty="0" err="1" smtClean="0">
                <a:latin typeface="Arial" panose="020B0604020202020204" pitchFamily="34" charset="0"/>
                <a:cs typeface="Arial" panose="020B0604020202020204" pitchFamily="34" charset="0"/>
              </a:rPr>
              <a:t>the</a:t>
            </a:r>
            <a:r>
              <a:rPr lang="pt-BR" sz="2000" b="1" dirty="0" smtClean="0">
                <a:latin typeface="Arial" panose="020B0604020202020204" pitchFamily="34" charset="0"/>
                <a:cs typeface="Arial" panose="020B0604020202020204" pitchFamily="34" charset="0"/>
              </a:rPr>
              <a:t>-Loop</a:t>
            </a:r>
            <a:endParaRPr lang="pt-BR" sz="2000" b="1" dirty="0">
              <a:latin typeface="Arial" panose="020B0604020202020204" pitchFamily="34" charset="0"/>
              <a:cs typeface="Arial" panose="020B0604020202020204" pitchFamily="34" charset="0"/>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987" y="2233535"/>
            <a:ext cx="6698255" cy="3886200"/>
          </a:xfrm>
          <a:prstGeom prst="rect">
            <a:avLst/>
          </a:prstGeom>
        </p:spPr>
      </p:pic>
      <p:sp>
        <p:nvSpPr>
          <p:cNvPr id="12" name="TextBox 3"/>
          <p:cNvSpPr txBox="1"/>
          <p:nvPr/>
        </p:nvSpPr>
        <p:spPr>
          <a:xfrm>
            <a:off x="251520" y="1567665"/>
            <a:ext cx="6710491" cy="400110"/>
          </a:xfrm>
          <a:prstGeom prst="rect">
            <a:avLst/>
          </a:prstGeom>
          <a:noFill/>
        </p:spPr>
        <p:txBody>
          <a:bodyPr wrap="none" rtlCol="0">
            <a:spAutoFit/>
          </a:bodyPr>
          <a:lstStyle/>
          <a:p>
            <a:pPr marL="285750" indent="-285750">
              <a:buFont typeface="Arial" panose="020B0604020202020204" pitchFamily="34" charset="0"/>
              <a:buChar char="•"/>
            </a:pPr>
            <a:r>
              <a:rPr lang="pt-BR" sz="2000" dirty="0" smtClean="0">
                <a:latin typeface="Arial" panose="020B0604020202020204" pitchFamily="34" charset="0"/>
                <a:cs typeface="Arial" panose="020B0604020202020204" pitchFamily="34" charset="0"/>
              </a:rPr>
              <a:t>Utilização de plataforma física para rodar o controlador</a:t>
            </a:r>
            <a:endParaRPr lang="pt-BR" sz="20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35</a:t>
            </a:fld>
            <a:endParaRPr lang="pt-BR"/>
          </a:p>
        </p:txBody>
      </p:sp>
    </p:spTree>
    <p:extLst>
      <p:ext uri="{BB962C8B-B14F-4D97-AF65-F5344CB8AC3E}">
        <p14:creationId xmlns:p14="http://schemas.microsoft.com/office/powerpoint/2010/main" val="3082584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ETAPAS DO MODEL BASED DESIGN</a:t>
            </a:r>
            <a:endParaRPr lang="pt-BR" dirty="0">
              <a:latin typeface="Arial" panose="020B0604020202020204" pitchFamily="34" charset="0"/>
              <a:cs typeface="Arial" panose="020B0604020202020204" pitchFamily="34" charset="0"/>
            </a:endParaRPr>
          </a:p>
        </p:txBody>
      </p:sp>
      <p:grpSp>
        <p:nvGrpSpPr>
          <p:cNvPr id="10" name="Grupo 9"/>
          <p:cNvGrpSpPr/>
          <p:nvPr/>
        </p:nvGrpSpPr>
        <p:grpSpPr>
          <a:xfrm>
            <a:off x="1383956" y="4088456"/>
            <a:ext cx="6283822" cy="1721922"/>
            <a:chOff x="1929505" y="2163904"/>
            <a:chExt cx="5879446" cy="1450827"/>
          </a:xfrm>
        </p:grpSpPr>
        <p:sp>
          <p:nvSpPr>
            <p:cNvPr id="11" name="Retângulo de cantos arredondados 10"/>
            <p:cNvSpPr/>
            <p:nvPr/>
          </p:nvSpPr>
          <p:spPr>
            <a:xfrm>
              <a:off x="3072845" y="2379928"/>
              <a:ext cx="1296144"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827" y="2430724"/>
              <a:ext cx="882578" cy="673095"/>
            </a:xfrm>
            <a:prstGeom prst="rect">
              <a:avLst/>
            </a:prstGeom>
          </p:spPr>
        </p:pic>
        <p:sp>
          <p:nvSpPr>
            <p:cNvPr id="13" name="Retângulo de cantos arredondados 12"/>
            <p:cNvSpPr/>
            <p:nvPr/>
          </p:nvSpPr>
          <p:spPr>
            <a:xfrm>
              <a:off x="5409935" y="2379928"/>
              <a:ext cx="1296144"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14" name="Image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616" y="2438936"/>
              <a:ext cx="1200769" cy="656670"/>
            </a:xfrm>
            <a:prstGeom prst="rect">
              <a:avLst/>
            </a:prstGeom>
          </p:spPr>
        </p:pic>
        <p:cxnSp>
          <p:nvCxnSpPr>
            <p:cNvPr id="15" name="Conector de seta reta 14"/>
            <p:cNvCxnSpPr>
              <a:stCxn id="13" idx="3"/>
              <a:endCxn id="26" idx="1"/>
            </p:cNvCxnSpPr>
            <p:nvPr/>
          </p:nvCxnSpPr>
          <p:spPr>
            <a:xfrm flipV="1">
              <a:off x="6706079" y="2756374"/>
              <a:ext cx="864095" cy="195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7066119" y="2775972"/>
              <a:ext cx="0" cy="8387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H="1" flipV="1">
              <a:off x="2640797" y="3609422"/>
              <a:ext cx="4425322" cy="53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a:stCxn id="20" idx="6"/>
              <a:endCxn id="11" idx="1"/>
            </p:cNvCxnSpPr>
            <p:nvPr/>
          </p:nvCxnSpPr>
          <p:spPr>
            <a:xfrm>
              <a:off x="2712805" y="2773309"/>
              <a:ext cx="360040" cy="2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a:stCxn id="11" idx="3"/>
              <a:endCxn id="13" idx="1"/>
            </p:cNvCxnSpPr>
            <p:nvPr/>
          </p:nvCxnSpPr>
          <p:spPr>
            <a:xfrm>
              <a:off x="4368989" y="2775972"/>
              <a:ext cx="104094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2568789" y="2701301"/>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cxnSp>
          <p:nvCxnSpPr>
            <p:cNvPr id="21" name="Conector de seta reta 20"/>
            <p:cNvCxnSpPr>
              <a:endCxn id="20" idx="4"/>
            </p:cNvCxnSpPr>
            <p:nvPr/>
          </p:nvCxnSpPr>
          <p:spPr>
            <a:xfrm flipV="1">
              <a:off x="2640797" y="2845317"/>
              <a:ext cx="0" cy="7694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a:endCxn id="20" idx="2"/>
            </p:cNvCxnSpPr>
            <p:nvPr/>
          </p:nvCxnSpPr>
          <p:spPr>
            <a:xfrm flipV="1">
              <a:off x="2136741" y="2773309"/>
              <a:ext cx="432048" cy="13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1929505" y="2634047"/>
              <a:ext cx="261274" cy="233389"/>
            </a:xfrm>
            <a:prstGeom prst="rect">
              <a:avLst/>
            </a:prstGeom>
            <a:noFill/>
          </p:spPr>
          <p:txBody>
            <a:bodyPr wrap="none" rtlCol="0">
              <a:spAutoFit/>
            </a:bodyPr>
            <a:lstStyle/>
            <a:p>
              <a:r>
                <a:rPr lang="pt-BR" sz="1200" b="1" dirty="0">
                  <a:latin typeface="Arial" panose="020B0604020202020204" pitchFamily="34" charset="0"/>
                  <a:cs typeface="Arial" panose="020B0604020202020204" pitchFamily="34" charset="0"/>
                </a:rPr>
                <a:t>u</a:t>
              </a:r>
            </a:p>
          </p:txBody>
        </p:sp>
        <p:sp>
          <p:nvSpPr>
            <p:cNvPr id="24" name="CaixaDeTexto 23"/>
            <p:cNvSpPr txBox="1"/>
            <p:nvPr/>
          </p:nvSpPr>
          <p:spPr>
            <a:xfrm>
              <a:off x="3087996" y="2163904"/>
              <a:ext cx="1131185" cy="207457"/>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Controlador alvo</a:t>
              </a:r>
              <a:endParaRPr lang="pt-BR" sz="1000" b="1" dirty="0">
                <a:latin typeface="Arial" panose="020B0604020202020204" pitchFamily="34" charset="0"/>
                <a:cs typeface="Arial" panose="020B0604020202020204" pitchFamily="34" charset="0"/>
              </a:endParaRPr>
            </a:p>
          </p:txBody>
        </p:sp>
        <p:sp>
          <p:nvSpPr>
            <p:cNvPr id="25" name="CaixaDeTexto 24"/>
            <p:cNvSpPr txBox="1"/>
            <p:nvPr/>
          </p:nvSpPr>
          <p:spPr>
            <a:xfrm>
              <a:off x="5377101" y="2169262"/>
              <a:ext cx="1329165" cy="207457"/>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Simulador do Planta</a:t>
              </a:r>
              <a:endParaRPr lang="pt-BR" sz="1000" b="1" dirty="0">
                <a:latin typeface="Arial" panose="020B0604020202020204" pitchFamily="34" charset="0"/>
                <a:cs typeface="Arial" panose="020B0604020202020204" pitchFamily="34" charset="0"/>
              </a:endParaRPr>
            </a:p>
          </p:txBody>
        </p:sp>
        <p:sp>
          <p:nvSpPr>
            <p:cNvPr id="26" name="CaixaDeTexto 25"/>
            <p:cNvSpPr txBox="1"/>
            <p:nvPr/>
          </p:nvSpPr>
          <p:spPr>
            <a:xfrm>
              <a:off x="7570175" y="2652645"/>
              <a:ext cx="238776" cy="207457"/>
            </a:xfrm>
            <a:prstGeom prst="rect">
              <a:avLst/>
            </a:prstGeom>
            <a:noFill/>
          </p:spPr>
          <p:txBody>
            <a:bodyPr wrap="none" rtlCol="0">
              <a:spAutoFit/>
            </a:bodyPr>
            <a:lstStyle/>
            <a:p>
              <a:r>
                <a:rPr lang="pt-BR" sz="1000" b="1" dirty="0" smtClean="0">
                  <a:latin typeface="Arial" panose="020B0604020202020204" pitchFamily="34" charset="0"/>
                  <a:cs typeface="Arial" panose="020B0604020202020204" pitchFamily="34" charset="0"/>
                </a:rPr>
                <a:t>y</a:t>
              </a:r>
              <a:endParaRPr lang="pt-BR" sz="1000" b="1" dirty="0">
                <a:latin typeface="Arial" panose="020B0604020202020204" pitchFamily="34" charset="0"/>
                <a:cs typeface="Arial" panose="020B0604020202020204" pitchFamily="34" charset="0"/>
              </a:endParaRPr>
            </a:p>
          </p:txBody>
        </p:sp>
      </p:grpSp>
      <p:sp>
        <p:nvSpPr>
          <p:cNvPr id="27" name="CaixaDeTexto 26"/>
          <p:cNvSpPr txBox="1"/>
          <p:nvPr/>
        </p:nvSpPr>
        <p:spPr>
          <a:xfrm>
            <a:off x="464374" y="1013025"/>
            <a:ext cx="8564378" cy="2923877"/>
          </a:xfrm>
          <a:prstGeom prst="rect">
            <a:avLst/>
          </a:prstGeom>
          <a:noFill/>
        </p:spPr>
        <p:txBody>
          <a:bodyPr wrap="square" rtlCol="0">
            <a:spAutoFit/>
          </a:bodyPr>
          <a:lstStyle/>
          <a:p>
            <a:pPr algn="just"/>
            <a:r>
              <a:rPr lang="en-US" sz="2000" b="1" dirty="0">
                <a:latin typeface="Arial" panose="020B0604020202020204" pitchFamily="34" charset="0"/>
                <a:cs typeface="Arial" panose="020B0604020202020204" pitchFamily="34" charset="0"/>
              </a:rPr>
              <a:t>Hardware-In-the-Loop (HIL</a:t>
            </a:r>
            <a:r>
              <a:rPr lang="en-US" sz="2000" b="1" dirty="0" smtClean="0">
                <a:latin typeface="Arial" panose="020B0604020202020204" pitchFamily="34" charset="0"/>
                <a:cs typeface="Arial" panose="020B0604020202020204" pitchFamily="34" charset="0"/>
              </a:rPr>
              <a:t>)</a:t>
            </a:r>
          </a:p>
          <a:p>
            <a:pPr algn="just"/>
            <a:endParaRPr lang="pt-BR" sz="2000" b="1" dirty="0">
              <a:latin typeface="Arial" panose="020B0604020202020204" pitchFamily="34" charset="0"/>
              <a:cs typeface="Arial" panose="020B0604020202020204" pitchFamily="34" charset="0"/>
            </a:endParaRP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Quando o sistema embarcado é testado neste estágio o software roda no ECU final. </a:t>
            </a: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A ECU e o ambiente, ainda simulado por hardware físico em tempo real, interagem através dos conectores analógicos e digitais do ECU.</a:t>
            </a: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Objetiva também encontrar falhas nas funções de baixo nível da ECU e nas funções I/O.</a:t>
            </a:r>
          </a:p>
          <a:p>
            <a:pPr marL="285750" indent="-285750" algn="jus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Os testes de aceitação de componentes entregues pelo fornecedor podem ser feitos no HIL.</a:t>
            </a:r>
            <a:endParaRPr lang="pt-BR"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36</a:t>
            </a:fld>
            <a:endParaRPr lang="pt-BR"/>
          </a:p>
        </p:txBody>
      </p:sp>
    </p:spTree>
    <p:extLst>
      <p:ext uri="{BB962C8B-B14F-4D97-AF65-F5344CB8AC3E}">
        <p14:creationId xmlns:p14="http://schemas.microsoft.com/office/powerpoint/2010/main" val="1006932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9" name="Retângulo 8"/>
          <p:cNvSpPr/>
          <p:nvPr/>
        </p:nvSpPr>
        <p:spPr>
          <a:xfrm>
            <a:off x="1626836" y="3091418"/>
            <a:ext cx="5459764" cy="646331"/>
          </a:xfrm>
          <a:prstGeom prst="rect">
            <a:avLst/>
          </a:prstGeom>
        </p:spPr>
        <p:txBody>
          <a:bodyPr wrap="none">
            <a:spAutoFit/>
          </a:bodyPr>
          <a:lstStyle/>
          <a:p>
            <a:r>
              <a:rPr lang="pt-BR" sz="3600" dirty="0" smtClean="0">
                <a:latin typeface="Arial" panose="020B0604020202020204" pitchFamily="34" charset="0"/>
                <a:cs typeface="Arial" panose="020B0604020202020204" pitchFamily="34" charset="0"/>
              </a:rPr>
              <a:t>6. Verificação e Validação</a:t>
            </a:r>
            <a:endParaRPr lang="pt-BR" sz="3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37</a:t>
            </a:fld>
            <a:endParaRPr lang="pt-BR"/>
          </a:p>
        </p:txBody>
      </p:sp>
    </p:spTree>
    <p:extLst>
      <p:ext uri="{BB962C8B-B14F-4D97-AF65-F5344CB8AC3E}">
        <p14:creationId xmlns:p14="http://schemas.microsoft.com/office/powerpoint/2010/main" val="451638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MODEL </a:t>
            </a:r>
            <a:r>
              <a:rPr lang="pt-BR" dirty="0">
                <a:latin typeface="Arial" panose="020B0604020202020204" pitchFamily="34" charset="0"/>
                <a:cs typeface="Arial" panose="020B0604020202020204" pitchFamily="34" charset="0"/>
              </a:rPr>
              <a:t>BASED DESIGN</a:t>
            </a:r>
          </a:p>
        </p:txBody>
      </p:sp>
      <p:sp>
        <p:nvSpPr>
          <p:cNvPr id="13" name="Title 10"/>
          <p:cNvSpPr txBox="1">
            <a:spLocks/>
          </p:cNvSpPr>
          <p:nvPr/>
        </p:nvSpPr>
        <p:spPr bwMode="auto">
          <a:xfrm>
            <a:off x="532452" y="995941"/>
            <a:ext cx="8496300" cy="428625"/>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t-BR" sz="2000" b="1" dirty="0" smtClean="0">
                <a:latin typeface="Arial" panose="020B0604020202020204" pitchFamily="34" charset="0"/>
                <a:ea typeface="+mn-ea"/>
                <a:cs typeface="Arial" panose="020B0604020202020204" pitchFamily="34" charset="0"/>
              </a:rPr>
              <a:t>Verificação, Validação e Teste</a:t>
            </a:r>
            <a:endParaRPr lang="pt-BR" sz="2000" b="1" dirty="0">
              <a:latin typeface="Arial" panose="020B0604020202020204" pitchFamily="34" charset="0"/>
              <a:ea typeface="+mn-ea"/>
              <a:cs typeface="Arial" panose="020B0604020202020204" pitchFamily="34" charset="0"/>
            </a:endParaRPr>
          </a:p>
        </p:txBody>
      </p:sp>
      <p:sp>
        <p:nvSpPr>
          <p:cNvPr id="14" name="TextBox 9"/>
          <p:cNvSpPr txBox="1">
            <a:spLocks noChangeArrowheads="1"/>
          </p:cNvSpPr>
          <p:nvPr/>
        </p:nvSpPr>
        <p:spPr bwMode="auto">
          <a:xfrm>
            <a:off x="237605" y="1626394"/>
            <a:ext cx="8643937" cy="4170372"/>
          </a:xfrm>
          <a:prstGeom prst="rect">
            <a:avLst/>
          </a:prstGeom>
          <a:noFill/>
          <a:ln w="9525">
            <a:noFill/>
            <a:miter lim="800000"/>
            <a:headEnd/>
            <a:tailEnd/>
          </a:ln>
        </p:spPr>
        <p:txBody>
          <a:bodyPr>
            <a:spAutoFit/>
          </a:bodyPr>
          <a:lstStyle/>
          <a:p>
            <a:pPr marL="285750" indent="-285750" algn="just">
              <a:spcAft>
                <a:spcPts val="600"/>
              </a:spcAft>
              <a:buClr>
                <a:srgbClr val="CF9600"/>
              </a:buClr>
              <a:buFont typeface="Arial" panose="020B0604020202020204" pitchFamily="34" charset="0"/>
              <a:buChar char="•"/>
            </a:pPr>
            <a:r>
              <a:rPr lang="pt-BR" dirty="0">
                <a:latin typeface="Arial" panose="020B0604020202020204" pitchFamily="34" charset="0"/>
                <a:cs typeface="Arial" panose="020B0604020202020204" pitchFamily="34" charset="0"/>
              </a:rPr>
              <a:t>O objetivo da verificação, validação e teste consiste em assegurar que está sendo feito de forma correta a função de software corretamente. A qualidade do software é garantida em conformidade com os requisitos funcionais e de desempenho, padrões de desenvolvimento documentados e características implícitas esperadas de todo software profissionalmente desenvolvimento com </a:t>
            </a:r>
            <a:r>
              <a:rPr lang="pt-BR" dirty="0" err="1">
                <a:latin typeface="Arial" panose="020B0604020202020204" pitchFamily="34" charset="0"/>
                <a:cs typeface="Arial" panose="020B0604020202020204" pitchFamily="34" charset="0"/>
              </a:rPr>
              <a:t>corretitude</a:t>
            </a:r>
            <a:r>
              <a:rPr lang="pt-BR" dirty="0">
                <a:latin typeface="Arial" panose="020B0604020202020204" pitchFamily="34" charset="0"/>
                <a:cs typeface="Arial" panose="020B0604020202020204" pitchFamily="34" charset="0"/>
              </a:rPr>
              <a:t>, confiabilidade e </a:t>
            </a:r>
            <a:r>
              <a:rPr lang="pt-BR" dirty="0" err="1">
                <a:latin typeface="Arial" panose="020B0604020202020204" pitchFamily="34" charset="0"/>
                <a:cs typeface="Arial" panose="020B0604020202020204" pitchFamily="34" charset="0"/>
              </a:rPr>
              <a:t>testabilidade</a:t>
            </a:r>
            <a:r>
              <a:rPr lang="pt-BR" dirty="0" smtClean="0">
                <a:latin typeface="Arial" panose="020B0604020202020204" pitchFamily="34" charset="0"/>
                <a:cs typeface="Arial" panose="020B0604020202020204" pitchFamily="34" charset="0"/>
              </a:rPr>
              <a:t>.</a:t>
            </a:r>
          </a:p>
          <a:p>
            <a:pPr marL="285750" indent="-285750" algn="just">
              <a:spcAft>
                <a:spcPts val="600"/>
              </a:spcAft>
              <a:buClr>
                <a:srgbClr val="CF9600"/>
              </a:buClr>
              <a:buFont typeface="Arial" panose="020B0604020202020204" pitchFamily="34" charset="0"/>
              <a:buChar char="•"/>
            </a:pPr>
            <a:endParaRPr lang="pt-BR" dirty="0">
              <a:latin typeface="Arial" panose="020B0604020202020204" pitchFamily="34" charset="0"/>
              <a:cs typeface="Arial" panose="020B0604020202020204" pitchFamily="34" charset="0"/>
            </a:endParaRPr>
          </a:p>
          <a:p>
            <a:pPr marL="285750" indent="-285750" algn="just">
              <a:spcAft>
                <a:spcPts val="600"/>
              </a:spcAft>
              <a:buClr>
                <a:srgbClr val="CF9600"/>
              </a:buClr>
              <a:buFont typeface="Arial" panose="020B0604020202020204" pitchFamily="34" charset="0"/>
              <a:buChar char="•"/>
            </a:pPr>
            <a:r>
              <a:rPr lang="pt-BR" dirty="0">
                <a:latin typeface="Arial" panose="020B0604020202020204" pitchFamily="34" charset="0"/>
                <a:cs typeface="Arial" panose="020B0604020202020204" pitchFamily="34" charset="0"/>
              </a:rPr>
              <a:t>Sendo assim, verificação, validação e teste são por </a:t>
            </a:r>
            <a:r>
              <a:rPr lang="pt-BR" dirty="0" smtClean="0">
                <a:latin typeface="Arial" panose="020B0604020202020204" pitchFamily="34" charset="0"/>
                <a:cs typeface="Arial" panose="020B0604020202020204" pitchFamily="34" charset="0"/>
              </a:rPr>
              <a:t>definição:</a:t>
            </a:r>
          </a:p>
          <a:p>
            <a:pPr marL="742950" lvl="2" indent="-285750" algn="just">
              <a:spcAft>
                <a:spcPts val="600"/>
              </a:spcAft>
              <a:buClr>
                <a:srgbClr val="CF9600"/>
              </a:buClr>
              <a:buFont typeface="Wingdings" panose="05000000000000000000" pitchFamily="2" charset="2"/>
              <a:buChar char="ü"/>
            </a:pPr>
            <a:r>
              <a:rPr lang="pt-BR" sz="1600" dirty="0" smtClean="0">
                <a:latin typeface="Arial" panose="020B0604020202020204" pitchFamily="34" charset="0"/>
                <a:cs typeface="Arial" panose="020B0604020202020204" pitchFamily="34" charset="0"/>
              </a:rPr>
              <a:t>Verificação: Assegurar consistência, completitude e </a:t>
            </a:r>
            <a:r>
              <a:rPr lang="pt-BR" sz="1600" dirty="0" err="1" smtClean="0">
                <a:latin typeface="Arial" panose="020B0604020202020204" pitchFamily="34" charset="0"/>
                <a:cs typeface="Arial" panose="020B0604020202020204" pitchFamily="34" charset="0"/>
              </a:rPr>
              <a:t>corretitude</a:t>
            </a:r>
            <a:r>
              <a:rPr lang="pt-BR" sz="1600" dirty="0" smtClean="0">
                <a:latin typeface="Arial" panose="020B0604020202020204" pitchFamily="34" charset="0"/>
                <a:cs typeface="Arial" panose="020B0604020202020204" pitchFamily="34" charset="0"/>
              </a:rPr>
              <a:t> do produto em cada fase e entre fases consecutivas do ciclo de vida do software (Estamos construindo corretamente o produto?);</a:t>
            </a:r>
          </a:p>
          <a:p>
            <a:pPr marL="742950" lvl="2" indent="-285750" algn="just">
              <a:spcAft>
                <a:spcPts val="600"/>
              </a:spcAft>
              <a:buClr>
                <a:srgbClr val="CF9600"/>
              </a:buClr>
              <a:buFont typeface="Wingdings" panose="05000000000000000000" pitchFamily="2" charset="2"/>
              <a:buChar char="ü"/>
            </a:pPr>
            <a:r>
              <a:rPr lang="pt-BR" sz="1600" dirty="0" smtClean="0">
                <a:latin typeface="Arial" panose="020B0604020202020204" pitchFamily="34" charset="0"/>
                <a:cs typeface="Arial" panose="020B0604020202020204" pitchFamily="34" charset="0"/>
              </a:rPr>
              <a:t>Validação</a:t>
            </a:r>
            <a:r>
              <a:rPr lang="pt-BR" sz="1600" dirty="0">
                <a:latin typeface="Arial" panose="020B0604020202020204" pitchFamily="34" charset="0"/>
                <a:cs typeface="Arial" panose="020B0604020202020204" pitchFamily="34" charset="0"/>
              </a:rPr>
              <a:t>: Assegurar que o produto final corresponda aos requisitos do usuário (Estamos construindo o produto certo?);</a:t>
            </a:r>
          </a:p>
          <a:p>
            <a:pPr marL="742950" lvl="2" indent="-285750" algn="just">
              <a:spcAft>
                <a:spcPts val="600"/>
              </a:spcAft>
              <a:buClr>
                <a:srgbClr val="CF9600"/>
              </a:buClr>
              <a:buFont typeface="Wingdings" panose="05000000000000000000" pitchFamily="2" charset="2"/>
              <a:buChar char="ü"/>
            </a:pPr>
            <a:r>
              <a:rPr lang="pt-BR" sz="1600" dirty="0">
                <a:latin typeface="Arial" panose="020B0604020202020204" pitchFamily="34" charset="0"/>
                <a:cs typeface="Arial" panose="020B0604020202020204" pitchFamily="34" charset="0"/>
              </a:rPr>
              <a:t>Teste: Examina o comportamento do produto por meio de sua execução.</a:t>
            </a: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38</a:t>
            </a:fld>
            <a:endParaRPr lang="pt-BR"/>
          </a:p>
        </p:txBody>
      </p:sp>
    </p:spTree>
    <p:extLst>
      <p:ext uri="{BB962C8B-B14F-4D97-AF65-F5344CB8AC3E}">
        <p14:creationId xmlns:p14="http://schemas.microsoft.com/office/powerpoint/2010/main" val="3176869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MODEL </a:t>
            </a:r>
            <a:r>
              <a:rPr lang="pt-BR" dirty="0">
                <a:latin typeface="Arial" panose="020B0604020202020204" pitchFamily="34" charset="0"/>
                <a:cs typeface="Arial" panose="020B0604020202020204" pitchFamily="34" charset="0"/>
              </a:rPr>
              <a:t>BASED DESIGN</a:t>
            </a:r>
          </a:p>
        </p:txBody>
      </p:sp>
      <p:sp>
        <p:nvSpPr>
          <p:cNvPr id="10" name="TextBox 9"/>
          <p:cNvSpPr txBox="1">
            <a:spLocks noChangeArrowheads="1"/>
          </p:cNvSpPr>
          <p:nvPr/>
        </p:nvSpPr>
        <p:spPr bwMode="auto">
          <a:xfrm>
            <a:off x="237605" y="1626394"/>
            <a:ext cx="8643937" cy="3139321"/>
          </a:xfrm>
          <a:prstGeom prst="rect">
            <a:avLst/>
          </a:prstGeom>
          <a:noFill/>
          <a:ln w="9525">
            <a:noFill/>
            <a:miter lim="800000"/>
            <a:headEnd/>
            <a:tailEnd/>
          </a:ln>
        </p:spPr>
        <p:txBody>
          <a:bodyPr>
            <a:spAutoFit/>
          </a:bodyPr>
          <a:lstStyle/>
          <a:p>
            <a:pPr algn="just" fontAlgn="base"/>
            <a:r>
              <a:rPr lang="pt-BR" dirty="0">
                <a:latin typeface="Arial" panose="020B0604020202020204" pitchFamily="34" charset="0"/>
                <a:cs typeface="Arial" panose="020B0604020202020204" pitchFamily="34" charset="0"/>
              </a:rPr>
              <a:t>VERIFICAÇÃO DO PROJETO: São atividades realizadas para assegurar o andamento do projeto de acordo com o cronograma estabelecido, para verificar se há divergências nos resultados apresentados, enfim verificar é acompanhar a condução do projeto diante dos objetivos propostos, como por exemplo:</a:t>
            </a:r>
          </a:p>
          <a:p>
            <a:pPr algn="just" fontAlgn="base"/>
            <a:endParaRPr lang="pt-BR" dirty="0" smtClean="0">
              <a:latin typeface="Arial" panose="020B0604020202020204" pitchFamily="34" charset="0"/>
              <a:cs typeface="Arial" panose="020B0604020202020204" pitchFamily="34" charset="0"/>
            </a:endParaRPr>
          </a:p>
          <a:p>
            <a:pPr algn="just" fontAlgn="base"/>
            <a:endParaRPr lang="pt-BR" dirty="0">
              <a:latin typeface="Arial" panose="020B0604020202020204" pitchFamily="34" charset="0"/>
              <a:cs typeface="Arial" panose="020B0604020202020204" pitchFamily="34" charset="0"/>
            </a:endParaRPr>
          </a:p>
          <a:p>
            <a:pPr algn="just" fontAlgn="base"/>
            <a:r>
              <a:rPr lang="pt-BR" dirty="0" smtClean="0">
                <a:latin typeface="Arial" panose="020B0604020202020204" pitchFamily="34" charset="0"/>
                <a:cs typeface="Arial" panose="020B0604020202020204" pitchFamily="34" charset="0"/>
              </a:rPr>
              <a:t>VALIDAÇÃO </a:t>
            </a:r>
            <a:r>
              <a:rPr lang="pt-BR" dirty="0">
                <a:latin typeface="Arial" panose="020B0604020202020204" pitchFamily="34" charset="0"/>
                <a:cs typeface="Arial" panose="020B0604020202020204" pitchFamily="34" charset="0"/>
              </a:rPr>
              <a:t>DO PROJETO: Na medida em que as atividades de projeto são executadas estritamente em conformidade com as instruções do cliente (verificados ao longo do projeto) o projeto pode ser melhor validado através da realização de </a:t>
            </a:r>
            <a:r>
              <a:rPr lang="pt-BR" dirty="0">
                <a:latin typeface="Helvetica" panose="020B0604020202020204" pitchFamily="34" charset="0"/>
              </a:rPr>
              <a:t>testes e demonstrações funcionais sob condições de operação definidas e reais. </a:t>
            </a:r>
            <a:r>
              <a:rPr lang="pt-BR" dirty="0">
                <a:latin typeface="inherit"/>
              </a:rPr>
              <a:t>(simulação do uso)</a:t>
            </a:r>
            <a:endParaRPr lang="pt-BR" dirty="0">
              <a:latin typeface="Helvetica" panose="020B0604020202020204" pitchFamily="34" charset="0"/>
            </a:endParaRPr>
          </a:p>
        </p:txBody>
      </p:sp>
      <p:sp>
        <p:nvSpPr>
          <p:cNvPr id="11" name="Title 10"/>
          <p:cNvSpPr txBox="1">
            <a:spLocks/>
          </p:cNvSpPr>
          <p:nvPr/>
        </p:nvSpPr>
        <p:spPr bwMode="auto">
          <a:xfrm>
            <a:off x="532452" y="995941"/>
            <a:ext cx="8496300" cy="428625"/>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t-BR" sz="2000" b="1" dirty="0" smtClean="0">
                <a:latin typeface="Arial" panose="020B0604020202020204" pitchFamily="34" charset="0"/>
                <a:ea typeface="+mn-ea"/>
                <a:cs typeface="Arial" panose="020B0604020202020204" pitchFamily="34" charset="0"/>
              </a:rPr>
              <a:t>Verificação X Validação</a:t>
            </a:r>
            <a:endParaRPr lang="pt-BR" sz="2000" b="1" dirty="0">
              <a:latin typeface="Arial" panose="020B0604020202020204" pitchFamily="34" charset="0"/>
              <a:ea typeface="+mn-ea"/>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39</a:t>
            </a:fld>
            <a:endParaRPr lang="pt-BR"/>
          </a:p>
        </p:txBody>
      </p:sp>
    </p:spTree>
    <p:extLst>
      <p:ext uri="{BB962C8B-B14F-4D97-AF65-F5344CB8AC3E}">
        <p14:creationId xmlns:p14="http://schemas.microsoft.com/office/powerpoint/2010/main" val="3486953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2" name="Retângulo 1"/>
          <p:cNvSpPr/>
          <p:nvPr/>
        </p:nvSpPr>
        <p:spPr>
          <a:xfrm>
            <a:off x="2338055" y="3075359"/>
            <a:ext cx="4467890" cy="646331"/>
          </a:xfrm>
          <a:prstGeom prst="rect">
            <a:avLst/>
          </a:prstGeom>
        </p:spPr>
        <p:txBody>
          <a:bodyPr wrap="none">
            <a:spAutoFit/>
          </a:bodyPr>
          <a:lstStyle/>
          <a:p>
            <a:r>
              <a:rPr lang="pt-BR" sz="3600" dirty="0" smtClean="0">
                <a:latin typeface="Arial" panose="020B0604020202020204" pitchFamily="34" charset="0"/>
                <a:cs typeface="Arial" panose="020B0604020202020204" pitchFamily="34" charset="0"/>
              </a:rPr>
              <a:t>1. Contexto </a:t>
            </a:r>
            <a:r>
              <a:rPr lang="pt-BR" sz="3600" dirty="0">
                <a:latin typeface="Arial" panose="020B0604020202020204" pitchFamily="34" charset="0"/>
                <a:cs typeface="Arial" panose="020B0604020202020204" pitchFamily="34" charset="0"/>
              </a:rPr>
              <a:t>Histórico</a:t>
            </a: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4</a:t>
            </a:fld>
            <a:endParaRPr lang="pt-BR"/>
          </a:p>
        </p:txBody>
      </p:sp>
    </p:spTree>
    <p:extLst>
      <p:ext uri="{BB962C8B-B14F-4D97-AF65-F5344CB8AC3E}">
        <p14:creationId xmlns:p14="http://schemas.microsoft.com/office/powerpoint/2010/main" val="2754046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Arial" panose="020B0604020202020204" pitchFamily="34" charset="0"/>
                <a:cs typeface="Arial" panose="020B0604020202020204" pitchFamily="34" charset="0"/>
              </a:rPr>
              <a:t>ETAPAS DO MODEL BASED DESIGN</a:t>
            </a:r>
          </a:p>
        </p:txBody>
      </p:sp>
      <p:sp>
        <p:nvSpPr>
          <p:cNvPr id="10" name="Title 10"/>
          <p:cNvSpPr txBox="1">
            <a:spLocks/>
          </p:cNvSpPr>
          <p:nvPr/>
        </p:nvSpPr>
        <p:spPr bwMode="auto">
          <a:xfrm>
            <a:off x="532452" y="995941"/>
            <a:ext cx="8496300" cy="428625"/>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t-BR" sz="2000" b="1" dirty="0" smtClean="0">
                <a:latin typeface="Arial" panose="020B0604020202020204" pitchFamily="34" charset="0"/>
                <a:ea typeface="+mn-ea"/>
                <a:cs typeface="Arial" panose="020B0604020202020204" pitchFamily="34" charset="0"/>
              </a:rPr>
              <a:t>Case Test	</a:t>
            </a:r>
            <a:endParaRPr lang="pt-BR" sz="2000" b="1" dirty="0">
              <a:latin typeface="Arial" panose="020B0604020202020204" pitchFamily="34" charset="0"/>
              <a:ea typeface="+mn-ea"/>
              <a:cs typeface="Arial" panose="020B0604020202020204" pitchFamily="34" charset="0"/>
            </a:endParaRPr>
          </a:p>
        </p:txBody>
      </p:sp>
      <p:sp>
        <p:nvSpPr>
          <p:cNvPr id="11" name="TextBox 9"/>
          <p:cNvSpPr txBox="1">
            <a:spLocks noChangeArrowheads="1"/>
          </p:cNvSpPr>
          <p:nvPr/>
        </p:nvSpPr>
        <p:spPr bwMode="auto">
          <a:xfrm>
            <a:off x="237605" y="1626394"/>
            <a:ext cx="8643937" cy="3016210"/>
          </a:xfrm>
          <a:prstGeom prst="rect">
            <a:avLst/>
          </a:prstGeom>
          <a:noFill/>
          <a:ln w="9525">
            <a:noFill/>
            <a:miter lim="800000"/>
            <a:headEnd/>
            <a:tailEnd/>
          </a:ln>
        </p:spPr>
        <p:txBody>
          <a:bodyPr>
            <a:spAutoFit/>
          </a:bodyPr>
          <a:lstStyle/>
          <a:p>
            <a:pPr marL="285750" indent="-285750" algn="just">
              <a:spcAft>
                <a:spcPts val="600"/>
              </a:spcAf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É </a:t>
            </a:r>
            <a:r>
              <a:rPr lang="pt-BR" dirty="0">
                <a:latin typeface="Arial" panose="020B0604020202020204" pitchFamily="34" charset="0"/>
                <a:cs typeface="Arial" panose="020B0604020202020204" pitchFamily="34" charset="0"/>
              </a:rPr>
              <a:t>um conjunto de condições usadas para </a:t>
            </a:r>
            <a:r>
              <a:rPr lang="pt-BR" dirty="0" smtClean="0">
                <a:latin typeface="Arial" panose="020B0604020202020204" pitchFamily="34" charset="0"/>
                <a:cs typeface="Arial" panose="020B0604020202020204" pitchFamily="34" charset="0"/>
              </a:rPr>
              <a:t>testar um sistema. </a:t>
            </a:r>
            <a:r>
              <a:rPr lang="pt-BR" dirty="0">
                <a:latin typeface="Arial" panose="020B0604020202020204" pitchFamily="34" charset="0"/>
                <a:cs typeface="Arial" panose="020B0604020202020204" pitchFamily="34" charset="0"/>
              </a:rPr>
              <a:t>Ele pode ser elaborado para identificar defeitos na estrutura interna do </a:t>
            </a:r>
            <a:r>
              <a:rPr lang="pt-BR" dirty="0" smtClean="0">
                <a:latin typeface="Arial" panose="020B0604020202020204" pitchFamily="34" charset="0"/>
                <a:cs typeface="Arial" panose="020B0604020202020204" pitchFamily="34" charset="0"/>
              </a:rPr>
              <a:t>sistema por </a:t>
            </a:r>
            <a:r>
              <a:rPr lang="pt-BR" dirty="0">
                <a:latin typeface="Arial" panose="020B0604020202020204" pitchFamily="34" charset="0"/>
                <a:cs typeface="Arial" panose="020B0604020202020204" pitchFamily="34" charset="0"/>
              </a:rPr>
              <a:t>meio de situações que exercitem adequadamente todas as estruturas utilizadas na codificação; ou ainda, garantir que os requisitos do </a:t>
            </a:r>
            <a:r>
              <a:rPr lang="pt-BR" dirty="0" smtClean="0">
                <a:latin typeface="Arial" panose="020B0604020202020204" pitchFamily="34" charset="0"/>
                <a:cs typeface="Arial" panose="020B0604020202020204" pitchFamily="34" charset="0"/>
              </a:rPr>
              <a:t>sistema que </a:t>
            </a:r>
            <a:r>
              <a:rPr lang="pt-BR" dirty="0">
                <a:latin typeface="Arial" panose="020B0604020202020204" pitchFamily="34" charset="0"/>
                <a:cs typeface="Arial" panose="020B0604020202020204" pitchFamily="34" charset="0"/>
              </a:rPr>
              <a:t>foi construído sejam plenamente atendidos. </a:t>
            </a:r>
            <a:endParaRPr lang="pt-BR" dirty="0" smtClean="0">
              <a:latin typeface="Arial" panose="020B0604020202020204" pitchFamily="34" charset="0"/>
              <a:cs typeface="Arial" panose="020B0604020202020204" pitchFamily="34" charset="0"/>
            </a:endParaRPr>
          </a:p>
          <a:p>
            <a:pPr marL="285750" indent="-285750" algn="just">
              <a:spcAft>
                <a:spcPts val="600"/>
              </a:spcAft>
              <a:buClr>
                <a:srgbClr val="CF9600"/>
              </a:buClr>
              <a:buFont typeface="Arial" panose="020B0604020202020204" pitchFamily="34" charset="0"/>
              <a:buChar char="•"/>
            </a:pPr>
            <a:endParaRPr lang="pt-BR" dirty="0">
              <a:latin typeface="Arial" panose="020B0604020202020204" pitchFamily="34" charset="0"/>
              <a:cs typeface="Arial" panose="020B0604020202020204" pitchFamily="34" charset="0"/>
            </a:endParaRPr>
          </a:p>
          <a:p>
            <a:pPr marL="285750" indent="-285750" algn="just">
              <a:spcAft>
                <a:spcPts val="600"/>
              </a:spcAft>
              <a:buClr>
                <a:srgbClr val="CF9600"/>
              </a:buClr>
              <a:buFont typeface="Arial" panose="020B0604020202020204" pitchFamily="34" charset="0"/>
              <a:buChar char="•"/>
            </a:pPr>
            <a:r>
              <a:rPr lang="pt-BR" dirty="0">
                <a:latin typeface="Arial" panose="020B0604020202020204" pitchFamily="34" charset="0"/>
                <a:cs typeface="Arial" panose="020B0604020202020204" pitchFamily="34" charset="0"/>
              </a:rPr>
              <a:t>O caso de teste deve especificar a saída esperada e os resultados esperados do </a:t>
            </a:r>
            <a:r>
              <a:rPr lang="pt-BR" dirty="0" smtClean="0">
                <a:latin typeface="Arial" panose="020B0604020202020204" pitchFamily="34" charset="0"/>
                <a:cs typeface="Arial" panose="020B0604020202020204" pitchFamily="34" charset="0"/>
              </a:rPr>
              <a:t>processamento. Numa </a:t>
            </a:r>
            <a:r>
              <a:rPr lang="pt-BR" dirty="0">
                <a:latin typeface="Arial" panose="020B0604020202020204" pitchFamily="34" charset="0"/>
                <a:cs typeface="Arial" panose="020B0604020202020204" pitchFamily="34" charset="0"/>
              </a:rPr>
              <a:t>situação ideal, no desenvolvimento de casos de teste, se espera encontrar o subconjunto dos casos de teste possíveis com a maior probabilidade de encontrar a maioria dos erros</a:t>
            </a:r>
            <a:r>
              <a:rPr lang="pt-BR" dirty="0" smtClean="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40</a:t>
            </a:fld>
            <a:endParaRPr lang="pt-BR"/>
          </a:p>
        </p:txBody>
      </p:sp>
    </p:spTree>
    <p:extLst>
      <p:ext uri="{BB962C8B-B14F-4D97-AF65-F5344CB8AC3E}">
        <p14:creationId xmlns:p14="http://schemas.microsoft.com/office/powerpoint/2010/main" val="473718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10" name="Retângulo 9"/>
          <p:cNvSpPr/>
          <p:nvPr/>
        </p:nvSpPr>
        <p:spPr>
          <a:xfrm>
            <a:off x="3225600" y="3091418"/>
            <a:ext cx="2723823" cy="646331"/>
          </a:xfrm>
          <a:prstGeom prst="rect">
            <a:avLst/>
          </a:prstGeom>
        </p:spPr>
        <p:txBody>
          <a:bodyPr wrap="none">
            <a:spAutoFit/>
          </a:bodyPr>
          <a:lstStyle/>
          <a:p>
            <a:r>
              <a:rPr lang="pt-BR" sz="3600" dirty="0" smtClean="0">
                <a:latin typeface="Arial" panose="020B0604020202020204" pitchFamily="34" charset="0"/>
                <a:cs typeface="Arial" panose="020B0604020202020204" pitchFamily="34" charset="0"/>
              </a:rPr>
              <a:t>7. </a:t>
            </a:r>
            <a:r>
              <a:rPr lang="pt-BR" sz="3600" dirty="0" smtClean="0">
                <a:latin typeface="Arial" panose="020B0604020202020204" pitchFamily="34" charset="0"/>
                <a:cs typeface="Arial" panose="020B0604020202020204" pitchFamily="34" charset="0"/>
              </a:rPr>
              <a:t>Exemplos</a:t>
            </a:r>
            <a:endParaRPr lang="pt-BR" sz="3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41</a:t>
            </a:fld>
            <a:endParaRPr lang="pt-BR"/>
          </a:p>
        </p:txBody>
      </p:sp>
    </p:spTree>
    <p:extLst>
      <p:ext uri="{BB962C8B-B14F-4D97-AF65-F5344CB8AC3E}">
        <p14:creationId xmlns:p14="http://schemas.microsoft.com/office/powerpoint/2010/main" val="2212744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EXEMPLO DE DESENVOLVIMENTO AUTOMOTIVO EM MBD</a:t>
            </a:r>
            <a:endParaRPr lang="pt-BR"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615520" y="1623196"/>
            <a:ext cx="7610112" cy="3691067"/>
          </a:xfrm>
          <a:prstGeom prst="rect">
            <a:avLst/>
          </a:prstGeom>
        </p:spPr>
      </p:pic>
      <p:sp>
        <p:nvSpPr>
          <p:cNvPr id="3" name="Elipse 2"/>
          <p:cNvSpPr/>
          <p:nvPr/>
        </p:nvSpPr>
        <p:spPr>
          <a:xfrm>
            <a:off x="4510729" y="3121001"/>
            <a:ext cx="862885" cy="34772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4396380" y="4617250"/>
            <a:ext cx="1091582" cy="37504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4"/>
          <a:stretch>
            <a:fillRect/>
          </a:stretch>
        </p:blipFill>
        <p:spPr>
          <a:xfrm>
            <a:off x="804793" y="1283587"/>
            <a:ext cx="7183173" cy="4714652"/>
          </a:xfrm>
          <a:prstGeom prst="rect">
            <a:avLst/>
          </a:prstGeom>
        </p:spPr>
      </p:pic>
      <p:pic>
        <p:nvPicPr>
          <p:cNvPr id="11" name="Imagem 10"/>
          <p:cNvPicPr>
            <a:picLocks noChangeAspect="1"/>
          </p:cNvPicPr>
          <p:nvPr/>
        </p:nvPicPr>
        <p:blipFill>
          <a:blip r:embed="rId5"/>
          <a:stretch>
            <a:fillRect/>
          </a:stretch>
        </p:blipFill>
        <p:spPr>
          <a:xfrm>
            <a:off x="-29667" y="1492667"/>
            <a:ext cx="8971331" cy="4479267"/>
          </a:xfrm>
          <a:prstGeom prst="rect">
            <a:avLst/>
          </a:prstGeom>
        </p:spPr>
      </p:pic>
      <p:sp>
        <p:nvSpPr>
          <p:cNvPr id="12" name="Espaço Reservado para Número de Slide 11"/>
          <p:cNvSpPr>
            <a:spLocks noGrp="1"/>
          </p:cNvSpPr>
          <p:nvPr>
            <p:ph type="sldNum" sz="quarter" idx="12"/>
          </p:nvPr>
        </p:nvSpPr>
        <p:spPr/>
        <p:txBody>
          <a:bodyPr/>
          <a:lstStyle/>
          <a:p>
            <a:fld id="{86EDDCF7-E661-4872-BD01-CA90F2EB4B91}" type="slidenum">
              <a:rPr lang="pt-BR" smtClean="0"/>
              <a:t>42</a:t>
            </a:fld>
            <a:endParaRPr lang="pt-BR"/>
          </a:p>
        </p:txBody>
      </p:sp>
    </p:spTree>
    <p:extLst>
      <p:ext uri="{BB962C8B-B14F-4D97-AF65-F5344CB8AC3E}">
        <p14:creationId xmlns:p14="http://schemas.microsoft.com/office/powerpoint/2010/main" val="5915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Arial" panose="020B0604020202020204" pitchFamily="34" charset="0"/>
                <a:cs typeface="Arial" panose="020B0604020202020204" pitchFamily="34" charset="0"/>
              </a:rPr>
              <a:t>EXEMPLO DE DESENVOLVIMENTO AUTOMOTIVO EM </a:t>
            </a:r>
            <a:r>
              <a:rPr lang="pt-BR" dirty="0" smtClean="0">
                <a:latin typeface="Arial" panose="020B0604020202020204" pitchFamily="34" charset="0"/>
                <a:cs typeface="Arial" panose="020B0604020202020204" pitchFamily="34" charset="0"/>
              </a:rPr>
              <a:t>MBD</a:t>
            </a:r>
            <a:endParaRPr lang="pt-BR"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891" y="1018788"/>
            <a:ext cx="4867456" cy="5015286"/>
          </a:xfrm>
          <a:prstGeom prst="rect">
            <a:avLst/>
          </a:prstGeom>
        </p:spPr>
      </p:pic>
      <p:pic>
        <p:nvPicPr>
          <p:cNvPr id="2052" name="Picture 4" descr="switchsf.jpg (1166×7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684" y="1443150"/>
            <a:ext cx="6361869" cy="4233971"/>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43</a:t>
            </a:fld>
            <a:endParaRPr lang="pt-BR"/>
          </a:p>
        </p:txBody>
      </p:sp>
    </p:spTree>
    <p:extLst>
      <p:ext uri="{BB962C8B-B14F-4D97-AF65-F5344CB8AC3E}">
        <p14:creationId xmlns:p14="http://schemas.microsoft.com/office/powerpoint/2010/main" val="21937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10" name="Retângulo 9"/>
          <p:cNvSpPr/>
          <p:nvPr/>
        </p:nvSpPr>
        <p:spPr>
          <a:xfrm>
            <a:off x="2942265" y="3091418"/>
            <a:ext cx="3159839" cy="646331"/>
          </a:xfrm>
          <a:prstGeom prst="rect">
            <a:avLst/>
          </a:prstGeom>
        </p:spPr>
        <p:txBody>
          <a:bodyPr wrap="none">
            <a:spAutoFit/>
          </a:bodyPr>
          <a:lstStyle/>
          <a:p>
            <a:r>
              <a:rPr lang="pt-BR" sz="3600" dirty="0" smtClean="0">
                <a:latin typeface="Arial" panose="020B0604020202020204" pitchFamily="34" charset="0"/>
                <a:cs typeface="Arial" panose="020B0604020202020204" pitchFamily="34" charset="0"/>
              </a:rPr>
              <a:t>8. </a:t>
            </a:r>
            <a:r>
              <a:rPr lang="pt-BR" sz="3600" dirty="0" smtClean="0">
                <a:latin typeface="Arial" panose="020B0604020202020204" pitchFamily="34" charset="0"/>
                <a:cs typeface="Arial" panose="020B0604020202020204" pitchFamily="34" charset="0"/>
              </a:rPr>
              <a:t>HANDS-ON</a:t>
            </a:r>
            <a:endParaRPr lang="pt-BR" sz="3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44</a:t>
            </a:fld>
            <a:endParaRPr lang="pt-BR"/>
          </a:p>
        </p:txBody>
      </p:sp>
    </p:spTree>
    <p:extLst>
      <p:ext uri="{BB962C8B-B14F-4D97-AF65-F5344CB8AC3E}">
        <p14:creationId xmlns:p14="http://schemas.microsoft.com/office/powerpoint/2010/main" val="2374909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HANDS-ON</a:t>
            </a:r>
            <a:endParaRPr lang="pt-BR"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288253" y="1828333"/>
            <a:ext cx="8567493" cy="3463605"/>
          </a:xfrm>
          <a:prstGeom prst="rect">
            <a:avLst/>
          </a:prstGeom>
        </p:spPr>
      </p:pic>
      <p:sp>
        <p:nvSpPr>
          <p:cNvPr id="3" name="Espaço Reservado para Número de Slide 2"/>
          <p:cNvSpPr>
            <a:spLocks noGrp="1"/>
          </p:cNvSpPr>
          <p:nvPr>
            <p:ph type="sldNum" sz="quarter" idx="12"/>
          </p:nvPr>
        </p:nvSpPr>
        <p:spPr/>
        <p:txBody>
          <a:bodyPr/>
          <a:lstStyle/>
          <a:p>
            <a:fld id="{86EDDCF7-E661-4872-BD01-CA90F2EB4B91}" type="slidenum">
              <a:rPr lang="pt-BR" smtClean="0"/>
              <a:t>45</a:t>
            </a:fld>
            <a:endParaRPr lang="pt-BR"/>
          </a:p>
        </p:txBody>
      </p:sp>
    </p:spTree>
    <p:extLst>
      <p:ext uri="{BB962C8B-B14F-4D97-AF65-F5344CB8AC3E}">
        <p14:creationId xmlns:p14="http://schemas.microsoft.com/office/powerpoint/2010/main" val="4074201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HANDS-ON</a:t>
            </a:r>
            <a:endParaRPr lang="pt-BR"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230109" y="1421887"/>
            <a:ext cx="7844945" cy="4972897"/>
          </a:xfrm>
          <a:prstGeom prst="rect">
            <a:avLst/>
          </a:prstGeom>
        </p:spPr>
      </p:pic>
      <p:sp>
        <p:nvSpPr>
          <p:cNvPr id="3" name="CaixaDeTexto 2"/>
          <p:cNvSpPr txBox="1"/>
          <p:nvPr/>
        </p:nvSpPr>
        <p:spPr>
          <a:xfrm>
            <a:off x="347729" y="907344"/>
            <a:ext cx="5494453" cy="369332"/>
          </a:xfrm>
          <a:prstGeom prst="rect">
            <a:avLst/>
          </a:prstGeom>
          <a:noFill/>
        </p:spPr>
        <p:txBody>
          <a:bodyPr wrap="none" rtlCol="0">
            <a:spAutoFit/>
          </a:bodyPr>
          <a:lstStyle/>
          <a:p>
            <a:r>
              <a:rPr lang="pt-BR" dirty="0" smtClean="0"/>
              <a:t>Lógica de funcionamento da Ignição (Chart de Stateflow)</a:t>
            </a:r>
            <a:endParaRPr lang="pt-BR" dirty="0"/>
          </a:p>
        </p:txBody>
      </p:sp>
      <p:sp>
        <p:nvSpPr>
          <p:cNvPr id="5" name="Espaço Reservado para Número de Slide 4"/>
          <p:cNvSpPr>
            <a:spLocks noGrp="1"/>
          </p:cNvSpPr>
          <p:nvPr>
            <p:ph type="sldNum" sz="quarter" idx="12"/>
          </p:nvPr>
        </p:nvSpPr>
        <p:spPr/>
        <p:txBody>
          <a:bodyPr/>
          <a:lstStyle/>
          <a:p>
            <a:fld id="{86EDDCF7-E661-4872-BD01-CA90F2EB4B91}" type="slidenum">
              <a:rPr lang="pt-BR" smtClean="0"/>
              <a:t>46</a:t>
            </a:fld>
            <a:endParaRPr lang="pt-BR"/>
          </a:p>
        </p:txBody>
      </p:sp>
    </p:spTree>
    <p:extLst>
      <p:ext uri="{BB962C8B-B14F-4D97-AF65-F5344CB8AC3E}">
        <p14:creationId xmlns:p14="http://schemas.microsoft.com/office/powerpoint/2010/main" val="1539763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HANDS-ON</a:t>
            </a:r>
            <a:endParaRPr lang="pt-BR"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338137" y="1252537"/>
            <a:ext cx="8467725" cy="4352925"/>
          </a:xfrm>
          <a:prstGeom prst="rect">
            <a:avLst/>
          </a:prstGeom>
        </p:spPr>
      </p:pic>
      <p:sp>
        <p:nvSpPr>
          <p:cNvPr id="10" name="CaixaDeTexto 9"/>
          <p:cNvSpPr txBox="1"/>
          <p:nvPr/>
        </p:nvSpPr>
        <p:spPr>
          <a:xfrm>
            <a:off x="338137" y="1067871"/>
            <a:ext cx="5494453" cy="369332"/>
          </a:xfrm>
          <a:prstGeom prst="rect">
            <a:avLst/>
          </a:prstGeom>
          <a:noFill/>
        </p:spPr>
        <p:txBody>
          <a:bodyPr wrap="none" rtlCol="0">
            <a:spAutoFit/>
          </a:bodyPr>
          <a:lstStyle/>
          <a:p>
            <a:r>
              <a:rPr lang="pt-BR" dirty="0" smtClean="0"/>
              <a:t>Lógica de funcionamento da Ignição (Chart de Stateflow)</a:t>
            </a:r>
            <a:endParaRPr lang="pt-BR" dirty="0"/>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47</a:t>
            </a:fld>
            <a:endParaRPr lang="pt-BR"/>
          </a:p>
        </p:txBody>
      </p:sp>
    </p:spTree>
    <p:extLst>
      <p:ext uri="{BB962C8B-B14F-4D97-AF65-F5344CB8AC3E}">
        <p14:creationId xmlns:p14="http://schemas.microsoft.com/office/powerpoint/2010/main" val="37973954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HANDS-ON</a:t>
            </a:r>
            <a:endParaRPr lang="pt-BR" dirty="0">
              <a:latin typeface="Arial" panose="020B0604020202020204" pitchFamily="34" charset="0"/>
              <a:cs typeface="Arial" panose="020B0604020202020204" pitchFamily="34" charset="0"/>
            </a:endParaRPr>
          </a:p>
        </p:txBody>
      </p:sp>
      <p:pic>
        <p:nvPicPr>
          <p:cNvPr id="12" name="Imagem 11"/>
          <p:cNvPicPr>
            <a:picLocks noChangeAspect="1"/>
          </p:cNvPicPr>
          <p:nvPr/>
        </p:nvPicPr>
        <p:blipFill>
          <a:blip r:embed="rId3"/>
          <a:stretch>
            <a:fillRect/>
          </a:stretch>
        </p:blipFill>
        <p:spPr>
          <a:xfrm>
            <a:off x="0" y="2277096"/>
            <a:ext cx="9174508" cy="3063529"/>
          </a:xfrm>
          <a:prstGeom prst="rect">
            <a:avLst/>
          </a:prstGeom>
        </p:spPr>
      </p:pic>
      <p:sp>
        <p:nvSpPr>
          <p:cNvPr id="13" name="CaixaDeTexto 12"/>
          <p:cNvSpPr txBox="1"/>
          <p:nvPr/>
        </p:nvSpPr>
        <p:spPr>
          <a:xfrm>
            <a:off x="347729" y="907344"/>
            <a:ext cx="3980898" cy="369332"/>
          </a:xfrm>
          <a:prstGeom prst="rect">
            <a:avLst/>
          </a:prstGeom>
          <a:noFill/>
        </p:spPr>
        <p:txBody>
          <a:bodyPr wrap="none" rtlCol="0">
            <a:spAutoFit/>
          </a:bodyPr>
          <a:lstStyle/>
          <a:p>
            <a:r>
              <a:rPr lang="pt-BR" dirty="0" smtClean="0"/>
              <a:t>Lógica de funcionamento da Luz de Freio</a:t>
            </a:r>
            <a:endParaRPr lang="pt-BR" dirty="0"/>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48</a:t>
            </a:fld>
            <a:endParaRPr lang="pt-BR"/>
          </a:p>
        </p:txBody>
      </p:sp>
    </p:spTree>
    <p:extLst>
      <p:ext uri="{BB962C8B-B14F-4D97-AF65-F5344CB8AC3E}">
        <p14:creationId xmlns:p14="http://schemas.microsoft.com/office/powerpoint/2010/main" val="35681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HANDS-ON</a:t>
            </a:r>
            <a:endParaRPr lang="pt-BR"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598561" y="1532586"/>
            <a:ext cx="7326239" cy="3496614"/>
          </a:xfrm>
          <a:prstGeom prst="rect">
            <a:avLst/>
          </a:prstGeom>
        </p:spPr>
      </p:pic>
      <p:sp>
        <p:nvSpPr>
          <p:cNvPr id="10" name="CaixaDeTexto 9"/>
          <p:cNvSpPr txBox="1"/>
          <p:nvPr/>
        </p:nvSpPr>
        <p:spPr>
          <a:xfrm>
            <a:off x="347729" y="907344"/>
            <a:ext cx="4016164" cy="369332"/>
          </a:xfrm>
          <a:prstGeom prst="rect">
            <a:avLst/>
          </a:prstGeom>
          <a:noFill/>
        </p:spPr>
        <p:txBody>
          <a:bodyPr wrap="none" rtlCol="0">
            <a:spAutoFit/>
          </a:bodyPr>
          <a:lstStyle/>
          <a:p>
            <a:r>
              <a:rPr lang="pt-BR" dirty="0" smtClean="0"/>
              <a:t>Lógica de funcionamento da Luz de Freio</a:t>
            </a:r>
            <a:endParaRPr lang="pt-BR" dirty="0"/>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49</a:t>
            </a:fld>
            <a:endParaRPr lang="pt-BR"/>
          </a:p>
        </p:txBody>
      </p:sp>
    </p:spTree>
    <p:extLst>
      <p:ext uri="{BB962C8B-B14F-4D97-AF65-F5344CB8AC3E}">
        <p14:creationId xmlns:p14="http://schemas.microsoft.com/office/powerpoint/2010/main" val="2754158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INTRODUÇÃO: CONTEXTO HISTÓRICO</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212501" y="1016171"/>
            <a:ext cx="5879274" cy="5355312"/>
          </a:xfrm>
          <a:prstGeom prst="rect">
            <a:avLst/>
          </a:prstGeom>
        </p:spPr>
        <p:txBody>
          <a:bodyPr wrap="square">
            <a:spAutoFit/>
          </a:bodyPr>
          <a:lstStyle/>
          <a:p>
            <a:r>
              <a:rPr lang="pt-BR" dirty="0">
                <a:latin typeface="Arial" panose="020B0604020202020204" pitchFamily="34" charset="0"/>
                <a:cs typeface="Arial" panose="020B0604020202020204" pitchFamily="34" charset="0"/>
              </a:rPr>
              <a:t>No princípio</a:t>
            </a:r>
            <a:r>
              <a:rPr lang="pt-BR" dirty="0" smtClean="0">
                <a:latin typeface="Arial" panose="020B0604020202020204" pitchFamily="34" charset="0"/>
                <a:cs typeface="Arial" panose="020B0604020202020204" pitchFamily="34" charset="0"/>
              </a:rPr>
              <a:t>...</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Década de </a:t>
            </a:r>
            <a:r>
              <a:rPr lang="pt-BR" dirty="0" smtClean="0">
                <a:latin typeface="Arial" panose="020B0604020202020204" pitchFamily="34" charset="0"/>
                <a:cs typeface="Arial" panose="020B0604020202020204" pitchFamily="34" charset="0"/>
              </a:rPr>
              <a:t>80:</a:t>
            </a:r>
          </a:p>
          <a:p>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Computadores </a:t>
            </a:r>
            <a:r>
              <a:rPr lang="pt-BR" dirty="0">
                <a:latin typeface="Arial" panose="020B0604020202020204" pitchFamily="34" charset="0"/>
                <a:cs typeface="Arial" panose="020B0604020202020204" pitchFamily="34" charset="0"/>
              </a:rPr>
              <a:t>como equipamentos eletrônicos</a:t>
            </a:r>
            <a:r>
              <a:rPr lang="pt-BR"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Foco </a:t>
            </a:r>
            <a:r>
              <a:rPr lang="pt-BR" dirty="0">
                <a:latin typeface="Arial" panose="020B0604020202020204" pitchFamily="34" charset="0"/>
                <a:cs typeface="Arial" panose="020B0604020202020204" pitchFamily="34" charset="0"/>
              </a:rPr>
              <a:t>na Engenharia Eletrônica</a:t>
            </a:r>
            <a:r>
              <a:rPr lang="pt-BR"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Programação </a:t>
            </a:r>
            <a:r>
              <a:rPr lang="pt-BR" dirty="0">
                <a:latin typeface="Arial" panose="020B0604020202020204" pitchFamily="34" charset="0"/>
                <a:cs typeface="Arial" panose="020B0604020202020204" pitchFamily="34" charset="0"/>
              </a:rPr>
              <a:t>era feita por Engenheiros Eletrônicos</a:t>
            </a:r>
            <a:r>
              <a:rPr lang="pt-BR"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pt-B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Grau </a:t>
            </a:r>
            <a:r>
              <a:rPr lang="pt-BR" dirty="0">
                <a:latin typeface="Arial" panose="020B0604020202020204" pitchFamily="34" charset="0"/>
                <a:cs typeface="Arial" panose="020B0604020202020204" pitchFamily="34" charset="0"/>
              </a:rPr>
              <a:t>de complexidade: processadores de 4, 8 e 16 bits</a:t>
            </a:r>
            <a:r>
              <a:rPr lang="pt-BR"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Linguagens </a:t>
            </a:r>
            <a:r>
              <a:rPr lang="pt-BR" dirty="0">
                <a:latin typeface="Arial" panose="020B0604020202020204" pitchFamily="34" charset="0"/>
                <a:cs typeface="Arial" panose="020B0604020202020204" pitchFamily="34" charset="0"/>
              </a:rPr>
              <a:t>de programação: Assembly e C</a:t>
            </a:r>
            <a:r>
              <a:rPr lang="pt-BR"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Curso </a:t>
            </a:r>
            <a:r>
              <a:rPr lang="pt-BR" dirty="0">
                <a:latin typeface="Arial" panose="020B0604020202020204" pitchFamily="34" charset="0"/>
                <a:cs typeface="Arial" panose="020B0604020202020204" pitchFamily="34" charset="0"/>
              </a:rPr>
              <a:t>de Ciências da Computação estava nos Institutos </a:t>
            </a:r>
            <a:r>
              <a:rPr lang="pt-BR" dirty="0" smtClean="0">
                <a:latin typeface="Arial" panose="020B0604020202020204" pitchFamily="34" charset="0"/>
                <a:cs typeface="Arial" panose="020B0604020202020204" pitchFamily="34" charset="0"/>
              </a:rPr>
              <a:t>de Matemática.</a:t>
            </a: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Brasil</a:t>
            </a:r>
            <a:r>
              <a:rPr lang="pt-BR" dirty="0">
                <a:latin typeface="Arial" panose="020B0604020202020204" pitchFamily="34" charset="0"/>
                <a:cs typeface="Arial" panose="020B0604020202020204" pitchFamily="34" charset="0"/>
              </a:rPr>
              <a:t>: reserva de </a:t>
            </a:r>
            <a:r>
              <a:rPr lang="pt-BR" dirty="0" smtClean="0">
                <a:latin typeface="Arial" panose="020B0604020202020204" pitchFamily="34" charset="0"/>
                <a:cs typeface="Arial" panose="020B0604020202020204" pitchFamily="34" charset="0"/>
              </a:rPr>
              <a:t>mercado</a:t>
            </a:r>
            <a:endParaRPr lang="pt-BR" dirty="0">
              <a:latin typeface="Arial" panose="020B0604020202020204" pitchFamily="34" charset="0"/>
              <a:cs typeface="Arial" panose="020B0604020202020204" pitchFamily="34" charset="0"/>
            </a:endParaRPr>
          </a:p>
        </p:txBody>
      </p:sp>
      <p:pic>
        <p:nvPicPr>
          <p:cNvPr id="9" name="Imagem 8"/>
          <p:cNvPicPr>
            <a:picLocks noChangeAspect="1"/>
          </p:cNvPicPr>
          <p:nvPr/>
        </p:nvPicPr>
        <p:blipFill>
          <a:blip r:embed="rId3"/>
          <a:stretch>
            <a:fillRect/>
          </a:stretch>
        </p:blipFill>
        <p:spPr>
          <a:xfrm>
            <a:off x="6091775" y="1092010"/>
            <a:ext cx="2524125" cy="1981200"/>
          </a:xfrm>
          <a:prstGeom prst="rect">
            <a:avLst/>
          </a:prstGeom>
        </p:spPr>
      </p:pic>
      <p:pic>
        <p:nvPicPr>
          <p:cNvPr id="1026" name="Picture 2" descr="http://www.fourmilab.ch/autofile/www/figures/110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775" y="3606612"/>
            <a:ext cx="2801500" cy="1833013"/>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Número de Slide 2"/>
          <p:cNvSpPr>
            <a:spLocks noGrp="1"/>
          </p:cNvSpPr>
          <p:nvPr>
            <p:ph type="sldNum" sz="quarter" idx="12"/>
          </p:nvPr>
        </p:nvSpPr>
        <p:spPr/>
        <p:txBody>
          <a:bodyPr/>
          <a:lstStyle/>
          <a:p>
            <a:fld id="{86EDDCF7-E661-4872-BD01-CA90F2EB4B91}" type="slidenum">
              <a:rPr lang="pt-BR" smtClean="0"/>
              <a:t>5</a:t>
            </a:fld>
            <a:endParaRPr lang="pt-BR"/>
          </a:p>
        </p:txBody>
      </p:sp>
    </p:spTree>
    <p:extLst>
      <p:ext uri="{BB962C8B-B14F-4D97-AF65-F5344CB8AC3E}">
        <p14:creationId xmlns:p14="http://schemas.microsoft.com/office/powerpoint/2010/main" val="802298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HANDS-ON</a:t>
            </a:r>
            <a:endParaRPr lang="pt-BR"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1021253" y="1366819"/>
            <a:ext cx="6715125" cy="5057775"/>
          </a:xfrm>
          <a:prstGeom prst="rect">
            <a:avLst/>
          </a:prstGeom>
        </p:spPr>
      </p:pic>
      <p:sp>
        <p:nvSpPr>
          <p:cNvPr id="11" name="CaixaDeTexto 10"/>
          <p:cNvSpPr txBox="1"/>
          <p:nvPr/>
        </p:nvSpPr>
        <p:spPr>
          <a:xfrm>
            <a:off x="347729" y="907344"/>
            <a:ext cx="3716915" cy="369332"/>
          </a:xfrm>
          <a:prstGeom prst="rect">
            <a:avLst/>
          </a:prstGeom>
          <a:noFill/>
        </p:spPr>
        <p:txBody>
          <a:bodyPr wrap="none" rtlCol="0">
            <a:spAutoFit/>
          </a:bodyPr>
          <a:lstStyle/>
          <a:p>
            <a:r>
              <a:rPr lang="pt-BR" dirty="0" err="1" smtClean="0"/>
              <a:t>Signal</a:t>
            </a:r>
            <a:r>
              <a:rPr lang="pt-BR" dirty="0" smtClean="0"/>
              <a:t> </a:t>
            </a:r>
            <a:r>
              <a:rPr lang="pt-BR" dirty="0" err="1" smtClean="0"/>
              <a:t>Builder</a:t>
            </a:r>
            <a:r>
              <a:rPr lang="pt-BR" dirty="0" smtClean="0"/>
              <a:t> das entradas da Ignição</a:t>
            </a:r>
            <a:endParaRPr lang="pt-BR" dirty="0"/>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50</a:t>
            </a:fld>
            <a:endParaRPr lang="pt-BR"/>
          </a:p>
        </p:txBody>
      </p:sp>
    </p:spTree>
    <p:extLst>
      <p:ext uri="{BB962C8B-B14F-4D97-AF65-F5344CB8AC3E}">
        <p14:creationId xmlns:p14="http://schemas.microsoft.com/office/powerpoint/2010/main" val="1111131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HANDS-ON</a:t>
            </a:r>
            <a:endParaRPr lang="pt-BR"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1096017" y="2059909"/>
            <a:ext cx="6753225" cy="1933575"/>
          </a:xfrm>
          <a:prstGeom prst="rect">
            <a:avLst/>
          </a:prstGeom>
        </p:spPr>
      </p:pic>
      <p:sp>
        <p:nvSpPr>
          <p:cNvPr id="11" name="CaixaDeTexto 10"/>
          <p:cNvSpPr txBox="1"/>
          <p:nvPr/>
        </p:nvSpPr>
        <p:spPr>
          <a:xfrm>
            <a:off x="290330" y="1425133"/>
            <a:ext cx="4712252" cy="369332"/>
          </a:xfrm>
          <a:prstGeom prst="rect">
            <a:avLst/>
          </a:prstGeom>
          <a:noFill/>
        </p:spPr>
        <p:txBody>
          <a:bodyPr wrap="none" rtlCol="0">
            <a:spAutoFit/>
          </a:bodyPr>
          <a:lstStyle/>
          <a:p>
            <a:r>
              <a:rPr lang="pt-BR" dirty="0" err="1" smtClean="0"/>
              <a:t>Signal</a:t>
            </a:r>
            <a:r>
              <a:rPr lang="pt-BR" dirty="0" smtClean="0"/>
              <a:t> </a:t>
            </a:r>
            <a:r>
              <a:rPr lang="pt-BR" dirty="0" err="1" smtClean="0"/>
              <a:t>Builder</a:t>
            </a:r>
            <a:r>
              <a:rPr lang="pt-BR" dirty="0" smtClean="0"/>
              <a:t> da entrada da condição da bateria</a:t>
            </a:r>
            <a:endParaRPr lang="pt-BR" dirty="0"/>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51</a:t>
            </a:fld>
            <a:endParaRPr lang="pt-BR"/>
          </a:p>
        </p:txBody>
      </p:sp>
    </p:spTree>
    <p:extLst>
      <p:ext uri="{BB962C8B-B14F-4D97-AF65-F5344CB8AC3E}">
        <p14:creationId xmlns:p14="http://schemas.microsoft.com/office/powerpoint/2010/main" val="1935184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HANDS-ON</a:t>
            </a:r>
            <a:endParaRPr lang="pt-BR"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1093767" y="1630332"/>
            <a:ext cx="6755475" cy="1622695"/>
          </a:xfrm>
          <a:prstGeom prst="rect">
            <a:avLst/>
          </a:prstGeom>
        </p:spPr>
      </p:pic>
      <p:sp>
        <p:nvSpPr>
          <p:cNvPr id="10" name="CaixaDeTexto 9"/>
          <p:cNvSpPr txBox="1"/>
          <p:nvPr/>
        </p:nvSpPr>
        <p:spPr>
          <a:xfrm>
            <a:off x="334851" y="1092010"/>
            <a:ext cx="4182299" cy="369332"/>
          </a:xfrm>
          <a:prstGeom prst="rect">
            <a:avLst/>
          </a:prstGeom>
          <a:noFill/>
        </p:spPr>
        <p:txBody>
          <a:bodyPr wrap="none" rtlCol="0">
            <a:spAutoFit/>
          </a:bodyPr>
          <a:lstStyle/>
          <a:p>
            <a:r>
              <a:rPr lang="pt-BR" dirty="0" err="1" smtClean="0"/>
              <a:t>Signal</a:t>
            </a:r>
            <a:r>
              <a:rPr lang="pt-BR" dirty="0" smtClean="0"/>
              <a:t> </a:t>
            </a:r>
            <a:r>
              <a:rPr lang="pt-BR" dirty="0" err="1" smtClean="0"/>
              <a:t>Builder</a:t>
            </a:r>
            <a:r>
              <a:rPr lang="pt-BR" dirty="0" smtClean="0"/>
              <a:t> da entrada do pedal de freio</a:t>
            </a:r>
            <a:endParaRPr lang="pt-BR" dirty="0"/>
          </a:p>
        </p:txBody>
      </p:sp>
      <p:pic>
        <p:nvPicPr>
          <p:cNvPr id="5" name="Imagem 4"/>
          <p:cNvPicPr>
            <a:picLocks noChangeAspect="1"/>
          </p:cNvPicPr>
          <p:nvPr/>
        </p:nvPicPr>
        <p:blipFill>
          <a:blip r:embed="rId4"/>
          <a:stretch>
            <a:fillRect/>
          </a:stretch>
        </p:blipFill>
        <p:spPr>
          <a:xfrm>
            <a:off x="1093767" y="4026127"/>
            <a:ext cx="6755476" cy="1613421"/>
          </a:xfrm>
          <a:prstGeom prst="rect">
            <a:avLst/>
          </a:prstGeom>
        </p:spPr>
      </p:pic>
      <p:sp>
        <p:nvSpPr>
          <p:cNvPr id="11" name="CaixaDeTexto 10"/>
          <p:cNvSpPr txBox="1"/>
          <p:nvPr/>
        </p:nvSpPr>
        <p:spPr>
          <a:xfrm>
            <a:off x="334851" y="3573636"/>
            <a:ext cx="5860515" cy="369332"/>
          </a:xfrm>
          <a:prstGeom prst="rect">
            <a:avLst/>
          </a:prstGeom>
          <a:noFill/>
        </p:spPr>
        <p:txBody>
          <a:bodyPr wrap="none" rtlCol="0">
            <a:spAutoFit/>
          </a:bodyPr>
          <a:lstStyle/>
          <a:p>
            <a:r>
              <a:rPr lang="pt-BR" dirty="0" err="1" smtClean="0"/>
              <a:t>Signal</a:t>
            </a:r>
            <a:r>
              <a:rPr lang="pt-BR" dirty="0" smtClean="0"/>
              <a:t> </a:t>
            </a:r>
            <a:r>
              <a:rPr lang="pt-BR" dirty="0" err="1" smtClean="0"/>
              <a:t>Builder</a:t>
            </a:r>
            <a:r>
              <a:rPr lang="pt-BR" dirty="0" smtClean="0"/>
              <a:t> da entrada do sensor de corrente da </a:t>
            </a:r>
            <a:r>
              <a:rPr lang="pt-BR" dirty="0" err="1" smtClean="0"/>
              <a:t>pâmpada</a:t>
            </a:r>
            <a:endParaRPr lang="pt-BR" dirty="0"/>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52</a:t>
            </a:fld>
            <a:endParaRPr lang="pt-BR"/>
          </a:p>
        </p:txBody>
      </p:sp>
    </p:spTree>
    <p:extLst>
      <p:ext uri="{BB962C8B-B14F-4D97-AF65-F5344CB8AC3E}">
        <p14:creationId xmlns:p14="http://schemas.microsoft.com/office/powerpoint/2010/main" val="4107459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HANDS-ON</a:t>
            </a:r>
            <a:endParaRPr lang="pt-BR"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3"/>
          <a:stretch>
            <a:fillRect/>
          </a:stretch>
        </p:blipFill>
        <p:spPr>
          <a:xfrm>
            <a:off x="280293" y="1989889"/>
            <a:ext cx="8567493" cy="3463605"/>
          </a:xfrm>
          <a:prstGeom prst="rect">
            <a:avLst/>
          </a:prstGeom>
        </p:spPr>
      </p:pic>
      <p:sp>
        <p:nvSpPr>
          <p:cNvPr id="11" name="CaixaDeTexto 10"/>
          <p:cNvSpPr txBox="1"/>
          <p:nvPr/>
        </p:nvSpPr>
        <p:spPr>
          <a:xfrm>
            <a:off x="334851" y="1092010"/>
            <a:ext cx="8268236" cy="646331"/>
          </a:xfrm>
          <a:prstGeom prst="rect">
            <a:avLst/>
          </a:prstGeom>
          <a:noFill/>
        </p:spPr>
        <p:txBody>
          <a:bodyPr wrap="square" rtlCol="0">
            <a:spAutoFit/>
          </a:bodyPr>
          <a:lstStyle/>
          <a:p>
            <a:r>
              <a:rPr lang="pt-BR" dirty="0" smtClean="0"/>
              <a:t>Não esquecer dos Conversores de tipo de data e do teste de intervalo da bateria (OK se estiver entre 9 e 16 V)</a:t>
            </a:r>
            <a:endParaRPr lang="pt-BR" dirty="0"/>
          </a:p>
        </p:txBody>
      </p:sp>
      <p:sp>
        <p:nvSpPr>
          <p:cNvPr id="2" name="Retângulo 1"/>
          <p:cNvSpPr/>
          <p:nvPr/>
        </p:nvSpPr>
        <p:spPr>
          <a:xfrm>
            <a:off x="2856707" y="2375850"/>
            <a:ext cx="1262130" cy="287198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lipse 2"/>
          <p:cNvSpPr/>
          <p:nvPr/>
        </p:nvSpPr>
        <p:spPr>
          <a:xfrm>
            <a:off x="8203842" y="2498501"/>
            <a:ext cx="643944" cy="772733"/>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7880107" y="3439034"/>
            <a:ext cx="1404459" cy="923330"/>
          </a:xfrm>
          <a:prstGeom prst="rect">
            <a:avLst/>
          </a:prstGeom>
          <a:noFill/>
        </p:spPr>
        <p:txBody>
          <a:bodyPr wrap="square" rtlCol="0">
            <a:spAutoFit/>
          </a:bodyPr>
          <a:lstStyle/>
          <a:p>
            <a:r>
              <a:rPr lang="pt-BR" dirty="0" err="1" smtClean="0"/>
              <a:t>Scope</a:t>
            </a:r>
            <a:r>
              <a:rPr lang="pt-BR" dirty="0" smtClean="0"/>
              <a:t> para </a:t>
            </a:r>
            <a:r>
              <a:rPr lang="pt-BR" dirty="0" err="1" smtClean="0"/>
              <a:t>analizar</a:t>
            </a:r>
            <a:r>
              <a:rPr lang="pt-BR" dirty="0" smtClean="0"/>
              <a:t> saída</a:t>
            </a:r>
            <a:endParaRPr lang="pt-BR" dirty="0"/>
          </a:p>
        </p:txBody>
      </p:sp>
      <p:sp>
        <p:nvSpPr>
          <p:cNvPr id="12" name="Espaço Reservado para Número de Slide 11"/>
          <p:cNvSpPr>
            <a:spLocks noGrp="1"/>
          </p:cNvSpPr>
          <p:nvPr>
            <p:ph type="sldNum" sz="quarter" idx="12"/>
          </p:nvPr>
        </p:nvSpPr>
        <p:spPr/>
        <p:txBody>
          <a:bodyPr/>
          <a:lstStyle/>
          <a:p>
            <a:fld id="{86EDDCF7-E661-4872-BD01-CA90F2EB4B91}" type="slidenum">
              <a:rPr lang="pt-BR" smtClean="0"/>
              <a:t>53</a:t>
            </a:fld>
            <a:endParaRPr lang="pt-BR"/>
          </a:p>
        </p:txBody>
      </p:sp>
    </p:spTree>
    <p:extLst>
      <p:ext uri="{BB962C8B-B14F-4D97-AF65-F5344CB8AC3E}">
        <p14:creationId xmlns:p14="http://schemas.microsoft.com/office/powerpoint/2010/main" val="24989054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12" name="Retângulo 11"/>
          <p:cNvSpPr/>
          <p:nvPr/>
        </p:nvSpPr>
        <p:spPr>
          <a:xfrm>
            <a:off x="1786622" y="2814419"/>
            <a:ext cx="5570756" cy="1200329"/>
          </a:xfrm>
          <a:prstGeom prst="rect">
            <a:avLst/>
          </a:prstGeom>
        </p:spPr>
        <p:txBody>
          <a:bodyPr wrap="none">
            <a:spAutoFit/>
          </a:bodyPr>
          <a:lstStyle/>
          <a:p>
            <a:pPr algn="ctr"/>
            <a:r>
              <a:rPr lang="pt-BR" sz="3600" dirty="0" smtClean="0">
                <a:latin typeface="Arial" panose="020B0604020202020204" pitchFamily="34" charset="0"/>
                <a:cs typeface="Arial" panose="020B0604020202020204" pitchFamily="34" charset="0"/>
              </a:rPr>
              <a:t>9. Arquitetura </a:t>
            </a:r>
            <a:r>
              <a:rPr lang="pt-BR" sz="3600" dirty="0" smtClean="0">
                <a:latin typeface="Arial" panose="020B0604020202020204" pitchFamily="34" charset="0"/>
                <a:cs typeface="Arial" panose="020B0604020202020204" pitchFamily="34" charset="0"/>
              </a:rPr>
              <a:t>Eletrônica</a:t>
            </a:r>
          </a:p>
          <a:p>
            <a:pPr algn="ctr"/>
            <a:r>
              <a:rPr lang="pt-BR" sz="3600" dirty="0" smtClean="0">
                <a:latin typeface="Arial" panose="020B0604020202020204" pitchFamily="34" charset="0"/>
                <a:cs typeface="Arial" panose="020B0604020202020204" pitchFamily="34" charset="0"/>
              </a:rPr>
              <a:t>Automotiva  e Redes CAN</a:t>
            </a:r>
            <a:endParaRPr lang="pt-BR" sz="3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54</a:t>
            </a:fld>
            <a:endParaRPr lang="pt-BR"/>
          </a:p>
        </p:txBody>
      </p:sp>
    </p:spTree>
    <p:extLst>
      <p:ext uri="{BB962C8B-B14F-4D97-AF65-F5344CB8AC3E}">
        <p14:creationId xmlns:p14="http://schemas.microsoft.com/office/powerpoint/2010/main" val="32480020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ARQUITETURA ELETROELETRÔNICA AUTOMOTIVA</a:t>
            </a:r>
            <a:endParaRPr lang="pt-BR" dirty="0">
              <a:latin typeface="Arial" panose="020B0604020202020204" pitchFamily="34" charset="0"/>
              <a:cs typeface="Arial" panose="020B0604020202020204" pitchFamily="34" charset="0"/>
            </a:endParaRPr>
          </a:p>
        </p:txBody>
      </p:sp>
      <p:sp>
        <p:nvSpPr>
          <p:cNvPr id="10" name="CaixaDeTexto 9"/>
          <p:cNvSpPr txBox="1"/>
          <p:nvPr/>
        </p:nvSpPr>
        <p:spPr>
          <a:xfrm>
            <a:off x="521010" y="908720"/>
            <a:ext cx="8564378" cy="286232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As arquiteturas eletroeletrônicas automotivas constituem os elementos responsáveis por todo o sistema elétrico do veículo:</a:t>
            </a:r>
          </a:p>
          <a:p>
            <a:endParaRPr lang="pt-BR" dirty="0" smtClean="0">
              <a:latin typeface="Arial" panose="020B0604020202020204" pitchFamily="34" charset="0"/>
              <a:cs typeface="Arial" panose="020B0604020202020204" pitchFamily="34" charset="0"/>
            </a:endParaRPr>
          </a:p>
          <a:p>
            <a:pPr marL="285750" indent="-285750">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Alternador</a:t>
            </a:r>
          </a:p>
          <a:p>
            <a:pPr marL="285750" indent="-285750">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Bateria</a:t>
            </a:r>
          </a:p>
          <a:p>
            <a:pPr marL="285750" indent="-285750">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Cabos de transmissão (chicotes)</a:t>
            </a:r>
          </a:p>
          <a:p>
            <a:pPr marL="285750" indent="-285750">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Centrais Elétricas</a:t>
            </a:r>
          </a:p>
          <a:p>
            <a:pPr marL="285750" indent="-285750">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Sensores e Atuadores</a:t>
            </a:r>
          </a:p>
          <a:p>
            <a:pPr marL="285750" indent="-285750">
              <a:buClr>
                <a:srgbClr val="CF9600"/>
              </a:buClr>
              <a:buFont typeface="Arial" panose="020B0604020202020204" pitchFamily="34" charset="0"/>
              <a:buChar char="•"/>
            </a:pPr>
            <a:r>
              <a:rPr lang="pt-BR" dirty="0" err="1" smtClean="0">
                <a:latin typeface="Arial" panose="020B0604020202020204" pitchFamily="34" charset="0"/>
                <a:cs typeface="Arial" panose="020B0604020202020204" pitchFamily="34" charset="0"/>
              </a:rPr>
              <a:t>ECU’s</a:t>
            </a:r>
            <a:r>
              <a:rPr lang="pt-BR"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Electronic Control Units</a:t>
            </a:r>
            <a:r>
              <a:rPr lang="pt-BR" dirty="0" smtClean="0">
                <a:latin typeface="Arial" panose="020B0604020202020204" pitchFamily="34" charset="0"/>
                <a:cs typeface="Arial" panose="020B0604020202020204" pitchFamily="34" charset="0"/>
              </a:rPr>
              <a:t>)</a:t>
            </a:r>
          </a:p>
          <a:p>
            <a:endParaRPr lang="pt-BR" dirty="0" smtClean="0">
              <a:latin typeface="Arial" panose="020B0604020202020204" pitchFamily="34" charset="0"/>
              <a:cs typeface="Arial" panose="020B0604020202020204" pitchFamily="34" charset="0"/>
            </a:endParaRPr>
          </a:p>
        </p:txBody>
      </p:sp>
      <p:sp>
        <p:nvSpPr>
          <p:cNvPr id="3" name="CaixaDeTexto 2"/>
          <p:cNvSpPr txBox="1"/>
          <p:nvPr/>
        </p:nvSpPr>
        <p:spPr>
          <a:xfrm>
            <a:off x="521010" y="3771042"/>
            <a:ext cx="7212231" cy="646331"/>
          </a:xfrm>
          <a:prstGeom prst="rect">
            <a:avLst/>
          </a:prstGeom>
          <a:noFill/>
        </p:spPr>
        <p:txBody>
          <a:bodyPr wrap="none" rtlCol="0">
            <a:spAutoFit/>
          </a:bodyPr>
          <a:lstStyle/>
          <a:p>
            <a:r>
              <a:rPr lang="pt-BR" dirty="0" smtClean="0">
                <a:latin typeface="Arial" panose="020B0604020202020204" pitchFamily="34" charset="0"/>
                <a:cs typeface="Arial" panose="020B0604020202020204" pitchFamily="34" charset="0"/>
              </a:rPr>
              <a:t>Abreviação de Unidade Eletrônica de Controle:</a:t>
            </a:r>
          </a:p>
          <a:p>
            <a:r>
              <a:rPr lang="pt-BR" dirty="0" smtClean="0">
                <a:latin typeface="Arial" panose="020B0604020202020204" pitchFamily="34" charset="0"/>
                <a:cs typeface="Arial" panose="020B0604020202020204" pitchFamily="34" charset="0"/>
              </a:rPr>
              <a:t>Módulo eletrônico responsável por realizar um determinado controle</a:t>
            </a:r>
            <a:endParaRPr lang="pt-BR" dirty="0">
              <a:latin typeface="Arial" panose="020B0604020202020204" pitchFamily="34" charset="0"/>
              <a:cs typeface="Arial" panose="020B0604020202020204" pitchFamily="34" charset="0"/>
            </a:endParaRPr>
          </a:p>
        </p:txBody>
      </p:sp>
      <p:sp>
        <p:nvSpPr>
          <p:cNvPr id="11" name="Seta dobrada 10"/>
          <p:cNvSpPr/>
          <p:nvPr/>
        </p:nvSpPr>
        <p:spPr>
          <a:xfrm rot="5400000">
            <a:off x="4224207" y="3280636"/>
            <a:ext cx="549874" cy="430938"/>
          </a:xfrm>
          <a:prstGeom prst="bentArrow">
            <a:avLst>
              <a:gd name="adj1" fmla="val 25000"/>
              <a:gd name="adj2" fmla="val 2596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Arial" panose="020B0604020202020204" pitchFamily="34" charset="0"/>
              <a:cs typeface="Arial" panose="020B0604020202020204" pitchFamily="34" charset="0"/>
            </a:endParaRPr>
          </a:p>
        </p:txBody>
      </p:sp>
      <p:graphicFrame>
        <p:nvGraphicFramePr>
          <p:cNvPr id="12" name="Objeto 11"/>
          <p:cNvGraphicFramePr>
            <a:graphicFrameLocks noChangeAspect="1"/>
          </p:cNvGraphicFramePr>
          <p:nvPr>
            <p:extLst/>
          </p:nvPr>
        </p:nvGraphicFramePr>
        <p:xfrm>
          <a:off x="1666052" y="4549829"/>
          <a:ext cx="6091982" cy="1453945"/>
        </p:xfrm>
        <a:graphic>
          <a:graphicData uri="http://schemas.openxmlformats.org/presentationml/2006/ole">
            <mc:AlternateContent xmlns:mc="http://schemas.openxmlformats.org/markup-compatibility/2006">
              <mc:Choice xmlns:v="urn:schemas-microsoft-com:vml" Requires="v">
                <p:oleObj spid="_x0000_s2059" name="Image" r:id="rId4" imgW="8088840" imgH="1929960" progId="Photoshop.Image.13">
                  <p:embed/>
                </p:oleObj>
              </mc:Choice>
              <mc:Fallback>
                <p:oleObj name="Image" r:id="rId4" imgW="8088840" imgH="1929960" progId="Photoshop.Image.13">
                  <p:embed/>
                  <p:pic>
                    <p:nvPicPr>
                      <p:cNvPr id="0" name=""/>
                      <p:cNvPicPr/>
                      <p:nvPr/>
                    </p:nvPicPr>
                    <p:blipFill>
                      <a:blip r:embed="rId5"/>
                      <a:stretch>
                        <a:fillRect/>
                      </a:stretch>
                    </p:blipFill>
                    <p:spPr>
                      <a:xfrm>
                        <a:off x="1666052" y="4549829"/>
                        <a:ext cx="6091982" cy="1453945"/>
                      </a:xfrm>
                      <a:prstGeom prst="rect">
                        <a:avLst/>
                      </a:prstGeom>
                    </p:spPr>
                  </p:pic>
                </p:oleObj>
              </mc:Fallback>
            </mc:AlternateContent>
          </a:graphicData>
        </a:graphic>
      </p:graphicFrame>
      <p:sp>
        <p:nvSpPr>
          <p:cNvPr id="2" name="Espaço Reservado para Número de Slide 1"/>
          <p:cNvSpPr>
            <a:spLocks noGrp="1"/>
          </p:cNvSpPr>
          <p:nvPr>
            <p:ph type="sldNum" sz="quarter" idx="12"/>
          </p:nvPr>
        </p:nvSpPr>
        <p:spPr/>
        <p:txBody>
          <a:bodyPr/>
          <a:lstStyle/>
          <a:p>
            <a:fld id="{86EDDCF7-E661-4872-BD01-CA90F2EB4B91}" type="slidenum">
              <a:rPr lang="pt-BR" smtClean="0"/>
              <a:t>55</a:t>
            </a:fld>
            <a:endParaRPr lang="pt-BR"/>
          </a:p>
        </p:txBody>
      </p:sp>
    </p:spTree>
    <p:extLst>
      <p:ext uri="{BB962C8B-B14F-4D97-AF65-F5344CB8AC3E}">
        <p14:creationId xmlns:p14="http://schemas.microsoft.com/office/powerpoint/2010/main" val="19567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ARQUITETURA ELETROELETRÔNICA AUTOMOTIVA</a:t>
            </a:r>
            <a:endParaRPr lang="pt-BR" dirty="0">
              <a:latin typeface="Arial" panose="020B0604020202020204" pitchFamily="34" charset="0"/>
              <a:cs typeface="Arial" panose="020B0604020202020204" pitchFamily="34" charset="0"/>
            </a:endParaRPr>
          </a:p>
        </p:txBody>
      </p:sp>
      <p:sp>
        <p:nvSpPr>
          <p:cNvPr id="12" name="Text Box 2"/>
          <p:cNvSpPr txBox="1">
            <a:spLocks noChangeArrowheads="1"/>
          </p:cNvSpPr>
          <p:nvPr/>
        </p:nvSpPr>
        <p:spPr bwMode="auto">
          <a:xfrm>
            <a:off x="238274" y="1388289"/>
            <a:ext cx="8351838" cy="4739759"/>
          </a:xfrm>
          <a:prstGeom prst="rect">
            <a:avLst/>
          </a:prstGeom>
          <a:noFill/>
          <a:ln w="9525">
            <a:noFill/>
            <a:miter lim="800000"/>
            <a:headEnd/>
            <a:tailEnd/>
          </a:ln>
        </p:spPr>
        <p:txBody>
          <a:bodyPr>
            <a:spAutoFit/>
          </a:bodyPr>
          <a:lstStyle/>
          <a:p>
            <a:pPr marL="216000" indent="-216000" algn="just">
              <a:spcAft>
                <a:spcPts val="600"/>
              </a:spcAft>
              <a:buClr>
                <a:schemeClr val="tx2"/>
              </a:buClr>
              <a:buFont typeface="Wingdings" pitchFamily="2" charset="2"/>
              <a:buChar char="§"/>
            </a:pPr>
            <a:r>
              <a:rPr lang="pt-BR" sz="1600" dirty="0" smtClean="0">
                <a:latin typeface="Arial" panose="020B0604020202020204" pitchFamily="34" charset="0"/>
                <a:cs typeface="Arial" panose="020B0604020202020204" pitchFamily="34" charset="0"/>
              </a:rPr>
              <a:t>É um termo genérico para qualquer sistema embarcado que controlam um ou mais sistemas elétricos, mecânicos, hidráulicos e pneumáticos em um veículo.</a:t>
            </a:r>
          </a:p>
          <a:p>
            <a:pPr marL="216000" indent="-216000" algn="just">
              <a:spcAft>
                <a:spcPts val="600"/>
              </a:spcAft>
              <a:buClr>
                <a:schemeClr val="tx2"/>
              </a:buClr>
              <a:buFont typeface="Wingdings" pitchFamily="2" charset="2"/>
              <a:buChar char="§"/>
            </a:pPr>
            <a:r>
              <a:rPr lang="pt-BR" sz="1600" dirty="0" smtClean="0">
                <a:latin typeface="Arial" panose="020B0604020202020204" pitchFamily="34" charset="0"/>
                <a:cs typeface="Arial" panose="020B0604020202020204" pitchFamily="34" charset="0"/>
              </a:rPr>
              <a:t>Uma ECU automotiva é caracterizada por:</a:t>
            </a:r>
          </a:p>
          <a:p>
            <a:pPr marL="432000" lvl="1" indent="-216000" algn="just">
              <a:spcAft>
                <a:spcPts val="600"/>
              </a:spcAft>
              <a:buClr>
                <a:schemeClr val="tx2"/>
              </a:buClr>
              <a:buFont typeface="Wingdings" pitchFamily="2" charset="2"/>
              <a:buChar char="§"/>
            </a:pPr>
            <a:r>
              <a:rPr lang="pt-BR" sz="1400" b="1" dirty="0" smtClean="0">
                <a:latin typeface="Arial" panose="020B0604020202020204" pitchFamily="34" charset="0"/>
                <a:cs typeface="Arial" panose="020B0604020202020204" pitchFamily="34" charset="0"/>
              </a:rPr>
              <a:t>Interfaces Entrada (Sensores e Sistemas de comunicação) = </a:t>
            </a:r>
            <a:r>
              <a:rPr lang="pt-BR" sz="1400" dirty="0" smtClean="0">
                <a:latin typeface="Arial" panose="020B0604020202020204" pitchFamily="34" charset="0"/>
                <a:cs typeface="Arial" panose="020B0604020202020204" pitchFamily="34" charset="0"/>
              </a:rPr>
              <a:t>Os sensores capturam continuamente parâmetros significantes como velocidade do motor, velocidade do veículo ou temperatura e converte-os para um valor elétrico correspondente</a:t>
            </a:r>
            <a:r>
              <a:rPr lang="pt-BR" sz="1600" dirty="0" smtClean="0">
                <a:latin typeface="Arial" panose="020B0604020202020204" pitchFamily="34" charset="0"/>
                <a:cs typeface="Arial" panose="020B0604020202020204" pitchFamily="34" charset="0"/>
              </a:rPr>
              <a:t>.</a:t>
            </a:r>
          </a:p>
          <a:p>
            <a:pPr marL="432000" lvl="1" indent="-216000" algn="just">
              <a:spcAft>
                <a:spcPts val="600"/>
              </a:spcAft>
              <a:buClr>
                <a:schemeClr val="tx2"/>
              </a:buClr>
              <a:buFont typeface="Wingdings" pitchFamily="2" charset="2"/>
              <a:buChar char="§"/>
            </a:pPr>
            <a:r>
              <a:rPr lang="pt-BR" sz="1400" b="1" dirty="0" smtClean="0">
                <a:latin typeface="Arial" panose="020B0604020202020204" pitchFamily="34" charset="0"/>
                <a:cs typeface="Arial" panose="020B0604020202020204" pitchFamily="34" charset="0"/>
              </a:rPr>
              <a:t>Software Controle =</a:t>
            </a:r>
            <a:r>
              <a:rPr lang="pt-BR" sz="1400" dirty="0" smtClean="0">
                <a:latin typeface="Arial" panose="020B0604020202020204" pitchFamily="34" charset="0"/>
                <a:cs typeface="Arial" panose="020B0604020202020204" pitchFamily="34" charset="0"/>
              </a:rPr>
              <a:t> Baseado nas informações de entrada, o algoritmo implementado no software de controle determina a ação que precisa ser realizada para fornecer o serviços ao veículo conforme foi determinado pela especificação do respectivo componente.</a:t>
            </a:r>
          </a:p>
          <a:p>
            <a:pPr marL="432000" lvl="1" indent="-216000" algn="just">
              <a:spcAft>
                <a:spcPts val="600"/>
              </a:spcAft>
              <a:buClr>
                <a:schemeClr val="tx2"/>
              </a:buClr>
              <a:buFont typeface="Wingdings" pitchFamily="2" charset="2"/>
              <a:buChar char="§"/>
            </a:pPr>
            <a:r>
              <a:rPr lang="pt-BR" sz="1400" b="1" dirty="0" smtClean="0">
                <a:latin typeface="Arial" panose="020B0604020202020204" pitchFamily="34" charset="0"/>
                <a:cs typeface="Arial" panose="020B0604020202020204" pitchFamily="34" charset="0"/>
              </a:rPr>
              <a:t>Interfaces Saída (Atuadores e Sistemas de comunicação) = </a:t>
            </a:r>
            <a:r>
              <a:rPr lang="pt-BR" sz="1400" dirty="0" smtClean="0">
                <a:latin typeface="Arial" panose="020B0604020202020204" pitchFamily="34" charset="0"/>
                <a:cs typeface="Arial" panose="020B0604020202020204" pitchFamily="34" charset="0"/>
              </a:rPr>
              <a:t>As interfaces de saída controlam os atuadores para realizar a ação determinada pela malha de controle implementada no software executado sob o </a:t>
            </a:r>
            <a:r>
              <a:rPr lang="pt-BR" sz="1400" dirty="0" err="1" smtClean="0">
                <a:latin typeface="Arial" panose="020B0604020202020204" pitchFamily="34" charset="0"/>
                <a:cs typeface="Arial" panose="020B0604020202020204" pitchFamily="34" charset="0"/>
              </a:rPr>
              <a:t>microcontrolador</a:t>
            </a:r>
            <a:r>
              <a:rPr lang="pt-BR" sz="1400" dirty="0" smtClean="0">
                <a:latin typeface="Arial" panose="020B0604020202020204" pitchFamily="34" charset="0"/>
                <a:cs typeface="Arial" panose="020B0604020202020204" pitchFamily="34" charset="0"/>
              </a:rPr>
              <a:t> dentro da ECU.</a:t>
            </a:r>
            <a:endParaRPr lang="pt-BR" sz="1600" dirty="0" smtClean="0">
              <a:latin typeface="Arial" panose="020B0604020202020204" pitchFamily="34" charset="0"/>
              <a:cs typeface="Arial" panose="020B0604020202020204" pitchFamily="34" charset="0"/>
            </a:endParaRPr>
          </a:p>
          <a:p>
            <a:pPr marL="216000" indent="-216000" algn="just">
              <a:spcAft>
                <a:spcPts val="600"/>
              </a:spcAft>
              <a:buClr>
                <a:schemeClr val="tx2"/>
              </a:buClr>
              <a:buFont typeface="Wingdings" pitchFamily="2" charset="2"/>
              <a:buChar char="§"/>
            </a:pPr>
            <a:r>
              <a:rPr lang="pt-BR" sz="1600" dirty="0" smtClean="0">
                <a:latin typeface="Arial" panose="020B0604020202020204" pitchFamily="34" charset="0"/>
                <a:cs typeface="Arial" panose="020B0604020202020204" pitchFamily="34" charset="0"/>
              </a:rPr>
              <a:t>Exemplos de </a:t>
            </a:r>
            <a:r>
              <a:rPr lang="pt-BR" sz="1600" dirty="0" err="1" smtClean="0">
                <a:latin typeface="Arial" panose="020B0604020202020204" pitchFamily="34" charset="0"/>
                <a:cs typeface="Arial" panose="020B0604020202020204" pitchFamily="34" charset="0"/>
              </a:rPr>
              <a:t>ECUs</a:t>
            </a:r>
            <a:r>
              <a:rPr lang="pt-BR" sz="1600" dirty="0" smtClean="0">
                <a:latin typeface="Arial" panose="020B0604020202020204" pitchFamily="34" charset="0"/>
                <a:cs typeface="Arial" panose="020B0604020202020204" pitchFamily="34" charset="0"/>
              </a:rPr>
              <a:t> são:</a:t>
            </a:r>
          </a:p>
          <a:p>
            <a:pPr marL="432000" lvl="1" indent="-216000" algn="just">
              <a:spcAft>
                <a:spcPts val="600"/>
              </a:spcAft>
              <a:buClr>
                <a:schemeClr val="tx2"/>
              </a:buClr>
              <a:buFont typeface="Wingdings" pitchFamily="2" charset="2"/>
              <a:buChar char="§"/>
            </a:pPr>
            <a:r>
              <a:rPr lang="pt-BR" sz="1400" b="1" dirty="0" err="1" smtClean="0">
                <a:latin typeface="Arial" panose="020B0604020202020204" pitchFamily="34" charset="0"/>
                <a:cs typeface="Arial" panose="020B0604020202020204" pitchFamily="34" charset="0"/>
              </a:rPr>
              <a:t>Engine</a:t>
            </a:r>
            <a:r>
              <a:rPr lang="pt-BR" sz="1400" b="1" dirty="0" smtClean="0">
                <a:latin typeface="Arial" panose="020B0604020202020204" pitchFamily="34" charset="0"/>
                <a:cs typeface="Arial" panose="020B0604020202020204" pitchFamily="34" charset="0"/>
              </a:rPr>
              <a:t> </a:t>
            </a:r>
            <a:r>
              <a:rPr lang="pt-BR" sz="1400" b="1" dirty="0" err="1" smtClean="0">
                <a:latin typeface="Arial" panose="020B0604020202020204" pitchFamily="34" charset="0"/>
                <a:cs typeface="Arial" panose="020B0604020202020204" pitchFamily="34" charset="0"/>
              </a:rPr>
              <a:t>Control</a:t>
            </a:r>
            <a:r>
              <a:rPr lang="pt-BR" sz="1400" b="1" dirty="0" smtClean="0">
                <a:latin typeface="Arial" panose="020B0604020202020204" pitchFamily="34" charset="0"/>
                <a:cs typeface="Arial" panose="020B0604020202020204" pitchFamily="34" charset="0"/>
              </a:rPr>
              <a:t> Module (ECM) = </a:t>
            </a:r>
            <a:r>
              <a:rPr lang="pt-BR" sz="1400" dirty="0" smtClean="0">
                <a:latin typeface="Arial" panose="020B0604020202020204" pitchFamily="34" charset="0"/>
                <a:cs typeface="Arial" panose="020B0604020202020204" pitchFamily="34" charset="0"/>
              </a:rPr>
              <a:t>Gerencia e controla todas as funções do motor relacionadas ao veículo;</a:t>
            </a:r>
          </a:p>
          <a:p>
            <a:pPr marL="432000" lvl="1" indent="-216000" algn="just">
              <a:spcAft>
                <a:spcPts val="600"/>
              </a:spcAft>
              <a:buClr>
                <a:schemeClr val="tx2"/>
              </a:buClr>
              <a:buFont typeface="Wingdings" pitchFamily="2" charset="2"/>
              <a:buChar char="§"/>
            </a:pPr>
            <a:r>
              <a:rPr lang="pt-BR" sz="1400" b="1" dirty="0" err="1" smtClean="0">
                <a:latin typeface="Arial" panose="020B0604020202020204" pitchFamily="34" charset="0"/>
                <a:cs typeface="Arial" panose="020B0604020202020204" pitchFamily="34" charset="0"/>
              </a:rPr>
              <a:t>Transmission</a:t>
            </a:r>
            <a:r>
              <a:rPr lang="pt-BR" sz="1400" b="1" dirty="0" smtClean="0">
                <a:latin typeface="Arial" panose="020B0604020202020204" pitchFamily="34" charset="0"/>
                <a:cs typeface="Arial" panose="020B0604020202020204" pitchFamily="34" charset="0"/>
              </a:rPr>
              <a:t> </a:t>
            </a:r>
            <a:r>
              <a:rPr lang="pt-BR" sz="1400" b="1" dirty="0" err="1" smtClean="0">
                <a:latin typeface="Arial" panose="020B0604020202020204" pitchFamily="34" charset="0"/>
                <a:cs typeface="Arial" panose="020B0604020202020204" pitchFamily="34" charset="0"/>
              </a:rPr>
              <a:t>Control</a:t>
            </a:r>
            <a:r>
              <a:rPr lang="pt-BR" sz="1400" b="1" dirty="0" smtClean="0">
                <a:latin typeface="Arial" panose="020B0604020202020204" pitchFamily="34" charset="0"/>
                <a:cs typeface="Arial" panose="020B0604020202020204" pitchFamily="34" charset="0"/>
              </a:rPr>
              <a:t> Module (TCM) = </a:t>
            </a:r>
            <a:r>
              <a:rPr lang="pt-BR" sz="1400" dirty="0" smtClean="0">
                <a:latin typeface="Arial" panose="020B0604020202020204" pitchFamily="34" charset="0"/>
                <a:cs typeface="Arial" panose="020B0604020202020204" pitchFamily="34" charset="0"/>
              </a:rPr>
              <a:t>Gerencia e controla todas as funções do sistema de transmissão;</a:t>
            </a:r>
          </a:p>
          <a:p>
            <a:pPr marL="432000" lvl="1" indent="-216000" algn="just">
              <a:spcAft>
                <a:spcPts val="600"/>
              </a:spcAft>
              <a:buClr>
                <a:schemeClr val="tx2"/>
              </a:buClr>
              <a:buFont typeface="Wingdings" pitchFamily="2" charset="2"/>
              <a:buChar char="§"/>
            </a:pPr>
            <a:r>
              <a:rPr lang="pt-BR" sz="1400" b="1" dirty="0" err="1" smtClean="0">
                <a:latin typeface="Arial" panose="020B0604020202020204" pitchFamily="34" charset="0"/>
                <a:cs typeface="Arial" panose="020B0604020202020204" pitchFamily="34" charset="0"/>
              </a:rPr>
              <a:t>Body</a:t>
            </a:r>
            <a:r>
              <a:rPr lang="pt-BR" sz="1400" b="1" dirty="0" smtClean="0">
                <a:latin typeface="Arial" panose="020B0604020202020204" pitchFamily="34" charset="0"/>
                <a:cs typeface="Arial" panose="020B0604020202020204" pitchFamily="34" charset="0"/>
              </a:rPr>
              <a:t> </a:t>
            </a:r>
            <a:r>
              <a:rPr lang="pt-BR" sz="1400" b="1" dirty="0" err="1" smtClean="0">
                <a:latin typeface="Arial" panose="020B0604020202020204" pitchFamily="34" charset="0"/>
                <a:cs typeface="Arial" panose="020B0604020202020204" pitchFamily="34" charset="0"/>
              </a:rPr>
              <a:t>Control</a:t>
            </a:r>
            <a:r>
              <a:rPr lang="pt-BR" sz="1400" b="1" dirty="0" smtClean="0">
                <a:latin typeface="Arial" panose="020B0604020202020204" pitchFamily="34" charset="0"/>
                <a:cs typeface="Arial" panose="020B0604020202020204" pitchFamily="34" charset="0"/>
              </a:rPr>
              <a:t> Module (BCM) = </a:t>
            </a:r>
            <a:r>
              <a:rPr lang="pt-BR" sz="1400" dirty="0" smtClean="0">
                <a:latin typeface="Arial" panose="020B0604020202020204" pitchFamily="34" charset="0"/>
                <a:cs typeface="Arial" panose="020B0604020202020204" pitchFamily="34" charset="0"/>
              </a:rPr>
              <a:t>Gerencia e controla todas as funções relacionadas ao veículo.</a:t>
            </a:r>
          </a:p>
        </p:txBody>
      </p:sp>
      <p:sp>
        <p:nvSpPr>
          <p:cNvPr id="13" name="Rectangle 4"/>
          <p:cNvSpPr txBox="1">
            <a:spLocks noChangeArrowheads="1"/>
          </p:cNvSpPr>
          <p:nvPr/>
        </p:nvSpPr>
        <p:spPr bwMode="auto">
          <a:xfrm>
            <a:off x="238274" y="895269"/>
            <a:ext cx="7358062" cy="428625"/>
          </a:xfrm>
          <a:prstGeom prst="rect">
            <a:avLst/>
          </a:prstGeom>
          <a:noFill/>
          <a:ln>
            <a:noFill/>
            <a:miter lim="800000"/>
            <a:headEnd/>
            <a:tailEnd/>
          </a:ln>
        </p:spPr>
        <p:txBody>
          <a:bodyPr/>
          <a:lstStyle/>
          <a:p>
            <a:pPr eaLnBrk="0" hangingPunct="0">
              <a:defRPr/>
            </a:pPr>
            <a:r>
              <a:rPr lang="pt-PT" sz="2000" b="1" kern="0" dirty="0" smtClean="0">
                <a:latin typeface="Arial" panose="020B0604020202020204" pitchFamily="34" charset="0"/>
                <a:ea typeface="+mj-ea"/>
                <a:cs typeface="Arial" panose="020B0604020202020204" pitchFamily="34" charset="0"/>
              </a:rPr>
              <a:t>Definidação de ECU - </a:t>
            </a:r>
            <a:r>
              <a:rPr lang="pt-PT" sz="2000" b="1" i="1" kern="0" dirty="0" smtClean="0">
                <a:latin typeface="Arial" panose="020B0604020202020204" pitchFamily="34" charset="0"/>
                <a:ea typeface="+mj-ea"/>
                <a:cs typeface="Arial" panose="020B0604020202020204" pitchFamily="34" charset="0"/>
              </a:rPr>
              <a:t>Electronic Control Unit</a:t>
            </a:r>
            <a:endParaRPr lang="pt-PT" sz="2000" b="1" kern="0" dirty="0">
              <a:latin typeface="Arial" panose="020B0604020202020204" pitchFamily="34" charset="0"/>
              <a:ea typeface="+mj-ea"/>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56</a:t>
            </a:fld>
            <a:endParaRPr lang="pt-BR"/>
          </a:p>
        </p:txBody>
      </p:sp>
    </p:spTree>
    <p:extLst>
      <p:ext uri="{BB962C8B-B14F-4D97-AF65-F5344CB8AC3E}">
        <p14:creationId xmlns:p14="http://schemas.microsoft.com/office/powerpoint/2010/main" val="3461122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ARQUITETURA ELETROELETRÔNICA AUTOMOTIVA</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366583" y="1092011"/>
            <a:ext cx="8431427" cy="1477328"/>
          </a:xfrm>
          <a:prstGeom prst="rect">
            <a:avLst/>
          </a:prstGeom>
        </p:spPr>
        <p:txBody>
          <a:bodyPr wrap="square">
            <a:spAutoFit/>
          </a:bodyPr>
          <a:lstStyle/>
          <a:p>
            <a:r>
              <a:rPr lang="pt-BR" dirty="0" smtClean="0">
                <a:latin typeface="Arial" panose="020B0604020202020204" pitchFamily="34" charset="0"/>
                <a:cs typeface="Arial" panose="020B0604020202020204" pitchFamily="34" charset="0"/>
              </a:rPr>
              <a:t>Uma das principais características das arquiteturas automotivas é dada pela maneira que seus elementos estão ligados, em especial as </a:t>
            </a:r>
            <a:r>
              <a:rPr lang="pt-BR" dirty="0" err="1" smtClean="0">
                <a:latin typeface="Arial" panose="020B0604020202020204" pitchFamily="34" charset="0"/>
                <a:cs typeface="Arial" panose="020B0604020202020204" pitchFamily="34" charset="0"/>
              </a:rPr>
              <a:t>ECU’s</a:t>
            </a:r>
            <a:r>
              <a:rPr lang="pt-BR" dirty="0" smtClean="0">
                <a:latin typeface="Arial" panose="020B0604020202020204" pitchFamily="34" charset="0"/>
                <a:cs typeface="Arial" panose="020B0604020202020204" pitchFamily="34" charset="0"/>
              </a:rPr>
              <a:t> (</a:t>
            </a:r>
            <a:r>
              <a:rPr lang="pt-BR" dirty="0" err="1" smtClean="0">
                <a:latin typeface="Arial" panose="020B0604020202020204" pitchFamily="34" charset="0"/>
                <a:cs typeface="Arial" panose="020B0604020202020204" pitchFamily="34" charset="0"/>
              </a:rPr>
              <a:t>Electronic</a:t>
            </a:r>
            <a:r>
              <a:rPr lang="pt-BR" dirty="0" smtClean="0">
                <a:latin typeface="Arial" panose="020B0604020202020204" pitchFamily="34" charset="0"/>
                <a:cs typeface="Arial" panose="020B0604020202020204" pitchFamily="34" charset="0"/>
              </a:rPr>
              <a:t> </a:t>
            </a:r>
            <a:r>
              <a:rPr lang="pt-BR" dirty="0" err="1" smtClean="0">
                <a:latin typeface="Arial" panose="020B0604020202020204" pitchFamily="34" charset="0"/>
                <a:cs typeface="Arial" panose="020B0604020202020204" pitchFamily="34" charset="0"/>
              </a:rPr>
              <a:t>Control</a:t>
            </a:r>
            <a:r>
              <a:rPr lang="pt-BR" dirty="0" smtClean="0">
                <a:latin typeface="Arial" panose="020B0604020202020204" pitchFamily="34" charset="0"/>
                <a:cs typeface="Arial" panose="020B0604020202020204" pitchFamily="34" charset="0"/>
              </a:rPr>
              <a:t> </a:t>
            </a:r>
            <a:r>
              <a:rPr lang="pt-BR" dirty="0" err="1" smtClean="0">
                <a:latin typeface="Arial" panose="020B0604020202020204" pitchFamily="34" charset="0"/>
                <a:cs typeface="Arial" panose="020B0604020202020204" pitchFamily="34" charset="0"/>
              </a:rPr>
              <a:t>Units</a:t>
            </a:r>
            <a:r>
              <a:rPr lang="pt-BR" dirty="0" smtClean="0">
                <a:latin typeface="Arial" panose="020B0604020202020204" pitchFamily="34" charset="0"/>
                <a:cs typeface="Arial" panose="020B0604020202020204" pitchFamily="34" charset="0"/>
              </a:rPr>
              <a:t>).</a:t>
            </a:r>
          </a:p>
          <a:p>
            <a:r>
              <a:rPr lang="pt-BR" dirty="0" smtClean="0">
                <a:latin typeface="Arial" panose="020B0604020202020204" pitchFamily="34" charset="0"/>
                <a:cs typeface="Arial" panose="020B0604020202020204" pitchFamily="34" charset="0"/>
              </a:rPr>
              <a:t>Isso irá informar quais funções estarão presentes no veículo e como elas estão distribuídas.</a:t>
            </a:r>
            <a:endParaRPr lang="pt-BR" dirty="0">
              <a:latin typeface="Arial" panose="020B0604020202020204" pitchFamily="34" charset="0"/>
              <a:cs typeface="Arial" panose="020B0604020202020204" pitchFamily="34" charset="0"/>
            </a:endParaRPr>
          </a:p>
        </p:txBody>
      </p:sp>
      <p:pic>
        <p:nvPicPr>
          <p:cNvPr id="3074" name="Picture 2" descr="http://www.pcs.usp.br/~laa/Grupos/EEM/CAN_Bus_Parte_1_files/image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808" y="3120951"/>
            <a:ext cx="1495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cs.usp.br/~laa/Grupos/EEM/CAN_Bus_Parte_1_files/image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640" y="3006632"/>
            <a:ext cx="3143250" cy="242887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366583" y="2632827"/>
            <a:ext cx="2672526" cy="369332"/>
          </a:xfrm>
          <a:prstGeom prst="rect">
            <a:avLst/>
          </a:prstGeom>
        </p:spPr>
        <p:txBody>
          <a:bodyPr wrap="none">
            <a:spAutoFit/>
          </a:bodyPr>
          <a:lstStyle/>
          <a:p>
            <a:r>
              <a:rPr lang="pt-BR" i="0" dirty="0" smtClean="0">
                <a:solidFill>
                  <a:srgbClr val="000000"/>
                </a:solidFill>
                <a:effectLst/>
                <a:latin typeface="Arial" panose="020B0604020202020204" pitchFamily="34" charset="0"/>
                <a:cs typeface="Arial" panose="020B0604020202020204" pitchFamily="34" charset="0"/>
              </a:rPr>
              <a:t>Arquitetura Centralizada</a:t>
            </a:r>
            <a:endParaRPr lang="pt-BR" dirty="0">
              <a:latin typeface="Arial" panose="020B0604020202020204" pitchFamily="34" charset="0"/>
              <a:cs typeface="Arial" panose="020B0604020202020204" pitchFamily="34" charset="0"/>
            </a:endParaRPr>
          </a:p>
        </p:txBody>
      </p:sp>
      <p:sp>
        <p:nvSpPr>
          <p:cNvPr id="5" name="Retângulo 4"/>
          <p:cNvSpPr/>
          <p:nvPr/>
        </p:nvSpPr>
        <p:spPr>
          <a:xfrm>
            <a:off x="5571829" y="2632827"/>
            <a:ext cx="2480166" cy="369332"/>
          </a:xfrm>
          <a:prstGeom prst="rect">
            <a:avLst/>
          </a:prstGeom>
        </p:spPr>
        <p:txBody>
          <a:bodyPr wrap="none">
            <a:spAutoFit/>
          </a:bodyPr>
          <a:lstStyle/>
          <a:p>
            <a:r>
              <a:rPr lang="pt-BR" i="0" dirty="0" smtClean="0">
                <a:solidFill>
                  <a:srgbClr val="000000"/>
                </a:solidFill>
                <a:effectLst/>
                <a:latin typeface="Arial" panose="020B0604020202020204" pitchFamily="34" charset="0"/>
                <a:cs typeface="Arial" panose="020B0604020202020204" pitchFamily="34" charset="0"/>
              </a:rPr>
              <a:t>Arquitetura Distribuída</a:t>
            </a:r>
            <a:endParaRPr lang="pt-BR" dirty="0">
              <a:latin typeface="Arial" panose="020B0604020202020204" pitchFamily="34" charset="0"/>
              <a:cs typeface="Arial" panose="020B0604020202020204" pitchFamily="34" charset="0"/>
            </a:endParaRPr>
          </a:p>
        </p:txBody>
      </p:sp>
      <p:sp>
        <p:nvSpPr>
          <p:cNvPr id="10" name="Espaço Reservado para Número de Slide 9"/>
          <p:cNvSpPr>
            <a:spLocks noGrp="1"/>
          </p:cNvSpPr>
          <p:nvPr>
            <p:ph type="sldNum" sz="quarter" idx="12"/>
          </p:nvPr>
        </p:nvSpPr>
        <p:spPr/>
        <p:txBody>
          <a:bodyPr/>
          <a:lstStyle/>
          <a:p>
            <a:fld id="{86EDDCF7-E661-4872-BD01-CA90F2EB4B91}" type="slidenum">
              <a:rPr lang="pt-BR" smtClean="0"/>
              <a:t>57</a:t>
            </a:fld>
            <a:endParaRPr lang="pt-BR"/>
          </a:p>
        </p:txBody>
      </p:sp>
    </p:spTree>
    <p:extLst>
      <p:ext uri="{BB962C8B-B14F-4D97-AF65-F5344CB8AC3E}">
        <p14:creationId xmlns:p14="http://schemas.microsoft.com/office/powerpoint/2010/main" val="3940709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Arial" panose="020B0604020202020204" pitchFamily="34" charset="0"/>
                <a:cs typeface="Arial" panose="020B0604020202020204" pitchFamily="34" charset="0"/>
              </a:rPr>
              <a:t>REDES CAN</a:t>
            </a:r>
          </a:p>
        </p:txBody>
      </p:sp>
      <p:sp>
        <p:nvSpPr>
          <p:cNvPr id="7" name="Text Box 2"/>
          <p:cNvSpPr txBox="1">
            <a:spLocks noChangeArrowheads="1"/>
          </p:cNvSpPr>
          <p:nvPr/>
        </p:nvSpPr>
        <p:spPr bwMode="auto">
          <a:xfrm>
            <a:off x="396081" y="890184"/>
            <a:ext cx="8113605" cy="2185214"/>
          </a:xfrm>
          <a:prstGeom prst="rect">
            <a:avLst/>
          </a:prstGeom>
          <a:noFill/>
          <a:ln w="9525">
            <a:noFill/>
            <a:miter lim="800000"/>
            <a:headEnd/>
            <a:tailEnd/>
          </a:ln>
        </p:spPr>
        <p:txBody>
          <a:bodyPr wrap="square">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spcAft>
                <a:spcPts val="600"/>
              </a:spcAft>
              <a:buClr>
                <a:srgbClr val="CF9600"/>
              </a:buClr>
              <a:buFont typeface="Wingdings" pitchFamily="2" charset="2"/>
              <a:buChar char="§"/>
            </a:pP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Em fevereiro de 1996, Robert Bosch </a:t>
            </a:r>
            <a:r>
              <a:rPr lang="pt-BR" sz="1400" dirty="0" err="1">
                <a:latin typeface="Arial" panose="020B0604020202020204" pitchFamily="34" charset="0"/>
                <a:cs typeface="Arial" panose="020B0604020202020204" pitchFamily="34" charset="0"/>
              </a:rPr>
              <a:t>GmbH</a:t>
            </a:r>
            <a:r>
              <a:rPr lang="pt-BR" sz="1400" dirty="0">
                <a:latin typeface="Arial" panose="020B0604020202020204" pitchFamily="34" charset="0"/>
                <a:cs typeface="Arial" panose="020B0604020202020204" pitchFamily="34" charset="0"/>
              </a:rPr>
              <a:t> apresentou um sistema de comunicação serial, denominado por </a:t>
            </a:r>
            <a:r>
              <a:rPr lang="pt-BR" sz="1400" i="1" dirty="0" err="1">
                <a:latin typeface="Arial" panose="020B0604020202020204" pitchFamily="34" charset="0"/>
                <a:cs typeface="Arial" panose="020B0604020202020204" pitchFamily="34" charset="0"/>
              </a:rPr>
              <a:t>Controller</a:t>
            </a:r>
            <a:r>
              <a:rPr lang="pt-BR" sz="1400" i="1" dirty="0">
                <a:latin typeface="Arial" panose="020B0604020202020204" pitchFamily="34" charset="0"/>
                <a:cs typeface="Arial" panose="020B0604020202020204" pitchFamily="34" charset="0"/>
              </a:rPr>
              <a:t> </a:t>
            </a:r>
            <a:r>
              <a:rPr lang="pt-BR" sz="1400" i="1" dirty="0" err="1">
                <a:latin typeface="Arial" panose="020B0604020202020204" pitchFamily="34" charset="0"/>
                <a:cs typeface="Arial" panose="020B0604020202020204" pitchFamily="34" charset="0"/>
              </a:rPr>
              <a:t>Area</a:t>
            </a:r>
            <a:r>
              <a:rPr lang="pt-BR" sz="1400" i="1" dirty="0">
                <a:latin typeface="Arial" panose="020B0604020202020204" pitchFamily="34" charset="0"/>
                <a:cs typeface="Arial" panose="020B0604020202020204" pitchFamily="34" charset="0"/>
              </a:rPr>
              <a:t> Network</a:t>
            </a:r>
            <a:r>
              <a:rPr lang="pt-BR" sz="1400" dirty="0">
                <a:latin typeface="Arial" panose="020B0604020202020204" pitchFamily="34" charset="0"/>
                <a:cs typeface="Arial" panose="020B0604020202020204" pitchFamily="34" charset="0"/>
              </a:rPr>
              <a:t> (CAN)  no congresso da SAE (</a:t>
            </a:r>
            <a:r>
              <a:rPr lang="pt-BR" sz="1400" i="1" dirty="0" err="1">
                <a:latin typeface="Arial" panose="020B0604020202020204" pitchFamily="34" charset="0"/>
                <a:cs typeface="Arial" panose="020B0604020202020204" pitchFamily="34" charset="0"/>
              </a:rPr>
              <a:t>Society</a:t>
            </a:r>
            <a:r>
              <a:rPr lang="pt-BR" sz="1400" i="1" dirty="0">
                <a:latin typeface="Arial" panose="020B0604020202020204" pitchFamily="34" charset="0"/>
                <a:cs typeface="Arial" panose="020B0604020202020204" pitchFamily="34" charset="0"/>
              </a:rPr>
              <a:t> </a:t>
            </a:r>
            <a:r>
              <a:rPr lang="pt-BR" sz="1400" i="1" dirty="0" err="1">
                <a:latin typeface="Arial" panose="020B0604020202020204" pitchFamily="34" charset="0"/>
                <a:cs typeface="Arial" panose="020B0604020202020204" pitchFamily="34" charset="0"/>
              </a:rPr>
              <a:t>of</a:t>
            </a:r>
            <a:r>
              <a:rPr lang="pt-BR" sz="1400" i="1" dirty="0">
                <a:latin typeface="Arial" panose="020B0604020202020204" pitchFamily="34" charset="0"/>
                <a:cs typeface="Arial" panose="020B0604020202020204" pitchFamily="34" charset="0"/>
              </a:rPr>
              <a:t> </a:t>
            </a:r>
            <a:r>
              <a:rPr lang="pt-BR" sz="1400" i="1" dirty="0" err="1">
                <a:latin typeface="Arial" panose="020B0604020202020204" pitchFamily="34" charset="0"/>
                <a:cs typeface="Arial" panose="020B0604020202020204" pitchFamily="34" charset="0"/>
              </a:rPr>
              <a:t>Automotive</a:t>
            </a:r>
            <a:r>
              <a:rPr lang="pt-BR" sz="1400" i="1" dirty="0">
                <a:latin typeface="Arial" panose="020B0604020202020204" pitchFamily="34" charset="0"/>
                <a:cs typeface="Arial" panose="020B0604020202020204" pitchFamily="34" charset="0"/>
              </a:rPr>
              <a:t> </a:t>
            </a:r>
            <a:r>
              <a:rPr lang="pt-BR" sz="1400" i="1" dirty="0" err="1">
                <a:latin typeface="Arial" panose="020B0604020202020204" pitchFamily="34" charset="0"/>
                <a:cs typeface="Arial" panose="020B0604020202020204" pitchFamily="34" charset="0"/>
              </a:rPr>
              <a:t>Engineers</a:t>
            </a:r>
            <a:r>
              <a:rPr lang="pt-BR" sz="1400" dirty="0">
                <a:latin typeface="Arial" panose="020B0604020202020204" pitchFamily="34" charset="0"/>
                <a:cs typeface="Arial" panose="020B0604020202020204" pitchFamily="34" charset="0"/>
              </a:rPr>
              <a:t>).</a:t>
            </a:r>
          </a:p>
          <a:p>
            <a:pPr algn="just">
              <a:spcAft>
                <a:spcPts val="600"/>
              </a:spcAft>
              <a:buClr>
                <a:srgbClr val="CF9600"/>
              </a:buClr>
              <a:buFont typeface="Wingdings" pitchFamily="2" charset="2"/>
              <a:buChar char="§"/>
            </a:pPr>
            <a:r>
              <a:rPr lang="pt-BR" sz="1400" dirty="0">
                <a:latin typeface="Arial" panose="020B0604020202020204" pitchFamily="34" charset="0"/>
                <a:cs typeface="Arial" panose="020B0604020202020204" pitchFamily="34" charset="0"/>
              </a:rPr>
              <a:t> Atualmente, quase todo veículo de passageiro ou comercial é equipado com no mínimo uma rede CAN. Podemos ainda considerar que as máquinas agrícolas, de construção e </a:t>
            </a:r>
            <a:r>
              <a:rPr lang="pt-BR" sz="1400" dirty="0" err="1">
                <a:latin typeface="Arial" panose="020B0604020202020204" pitchFamily="34" charset="0"/>
                <a:cs typeface="Arial" panose="020B0604020202020204" pitchFamily="34" charset="0"/>
              </a:rPr>
              <a:t>e</a:t>
            </a:r>
            <a:r>
              <a:rPr lang="pt-BR" sz="1400" dirty="0">
                <a:latin typeface="Arial" panose="020B0604020202020204" pitchFamily="34" charset="0"/>
                <a:cs typeface="Arial" panose="020B0604020202020204" pitchFamily="34" charset="0"/>
              </a:rPr>
              <a:t> veículos militares também utilizam rede CAN. </a:t>
            </a:r>
          </a:p>
          <a:p>
            <a:pPr algn="just">
              <a:spcAft>
                <a:spcPts val="600"/>
              </a:spcAft>
              <a:buClr>
                <a:srgbClr val="CF9600"/>
              </a:buClr>
              <a:buFont typeface="Wingdings" pitchFamily="2" charset="2"/>
              <a:buChar char="§"/>
            </a:pPr>
            <a:r>
              <a:rPr lang="pt-BR" sz="1400" dirty="0">
                <a:latin typeface="Arial" panose="020B0604020202020204" pitchFamily="34" charset="0"/>
                <a:cs typeface="Arial" panose="020B0604020202020204" pitchFamily="34" charset="0"/>
              </a:rPr>
              <a:t> A rede CAN é também utilizada em outros tipos de veículos desde trens a barcos, bem como em sistemas de controle industrial. CAN é um dos protocolos mais utilizados do </a:t>
            </a:r>
            <a:r>
              <a:rPr lang="pt-BR" sz="1400" dirty="0" smtClean="0">
                <a:latin typeface="Arial" panose="020B0604020202020204" pitchFamily="34" charset="0"/>
                <a:cs typeface="Arial" panose="020B0604020202020204" pitchFamily="34" charset="0"/>
              </a:rPr>
              <a:t>mundo, </a:t>
            </a:r>
            <a:r>
              <a:rPr lang="pt-BR" sz="1400" dirty="0">
                <a:latin typeface="Arial" panose="020B0604020202020204" pitchFamily="34" charset="0"/>
                <a:cs typeface="Arial" panose="020B0604020202020204" pitchFamily="34" charset="0"/>
              </a:rPr>
              <a:t>talvez o barramento serial mais utilizado no mundo.</a:t>
            </a:r>
          </a:p>
        </p:txBody>
      </p:sp>
      <p:pic>
        <p:nvPicPr>
          <p:cNvPr id="9" name="Picture 5" descr="http://www.hmv-systems.fi/softwares/images/wires2_thumb.gif"/>
          <p:cNvPicPr>
            <a:picLocks noChangeAspect="1" noChangeArrowheads="1"/>
          </p:cNvPicPr>
          <p:nvPr/>
        </p:nvPicPr>
        <p:blipFill>
          <a:blip r:embed="rId3"/>
          <a:srcRect l="1074" t="19138" r="40802"/>
          <a:stretch>
            <a:fillRect/>
          </a:stretch>
        </p:blipFill>
        <p:spPr bwMode="auto">
          <a:xfrm>
            <a:off x="633812" y="3118602"/>
            <a:ext cx="3334144" cy="3123162"/>
          </a:xfrm>
          <a:prstGeom prst="rect">
            <a:avLst/>
          </a:prstGeom>
          <a:noFill/>
          <a:ln w="9525">
            <a:solidFill>
              <a:schemeClr val="bg1"/>
            </a:solidFill>
            <a:miter lim="800000"/>
            <a:headEnd/>
            <a:tailEnd/>
          </a:ln>
        </p:spPr>
      </p:pic>
      <p:pic>
        <p:nvPicPr>
          <p:cNvPr id="11266" name="Picture 2" descr="diag_canbus2.jpg (560×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307" y="3153071"/>
            <a:ext cx="3929379" cy="2982118"/>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58</a:t>
            </a:fld>
            <a:endParaRPr lang="pt-BR"/>
          </a:p>
        </p:txBody>
      </p:sp>
    </p:spTree>
    <p:extLst>
      <p:ext uri="{BB962C8B-B14F-4D97-AF65-F5344CB8AC3E}">
        <p14:creationId xmlns:p14="http://schemas.microsoft.com/office/powerpoint/2010/main" val="32433688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REDES CAN</a:t>
            </a:r>
            <a:endParaRPr lang="pt-BR" dirty="0">
              <a:latin typeface="Arial" panose="020B0604020202020204" pitchFamily="34" charset="0"/>
              <a:cs typeface="Arial" panose="020B0604020202020204" pitchFamily="34" charset="0"/>
            </a:endParaRPr>
          </a:p>
        </p:txBody>
      </p:sp>
      <p:sp>
        <p:nvSpPr>
          <p:cNvPr id="7" name="Text Box 2"/>
          <p:cNvSpPr txBox="1">
            <a:spLocks noChangeArrowheads="1"/>
          </p:cNvSpPr>
          <p:nvPr/>
        </p:nvSpPr>
        <p:spPr bwMode="auto">
          <a:xfrm>
            <a:off x="366582" y="1018788"/>
            <a:ext cx="8113605" cy="4893647"/>
          </a:xfrm>
          <a:prstGeom prst="rect">
            <a:avLst/>
          </a:prstGeom>
          <a:noFill/>
          <a:ln w="9525">
            <a:noFill/>
            <a:miter lim="800000"/>
            <a:headEnd/>
            <a:tailEnd/>
          </a:ln>
        </p:spPr>
        <p:txBody>
          <a:bodyPr wrap="square">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85750" indent="-285750" algn="just">
              <a:spcAft>
                <a:spcPts val="600"/>
              </a:spcAf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Trata-se de um protocolo de comunicação serial síncrono e é padronizado por órgãos como SAE e ISO, constituindo um conjunto de especificações de camada física.</a:t>
            </a:r>
          </a:p>
          <a:p>
            <a:pPr marL="285750" indent="-285750" algn="just">
              <a:spcAft>
                <a:spcPts val="600"/>
              </a:spcAft>
              <a:buClr>
                <a:srgbClr val="CF9600"/>
              </a:buClr>
              <a:buFont typeface="Arial" panose="020B0604020202020204" pitchFamily="34" charset="0"/>
              <a:buChar char="•"/>
            </a:pPr>
            <a:endParaRPr lang="pt-BR" dirty="0" smtClean="0">
              <a:latin typeface="Arial" panose="020B0604020202020204" pitchFamily="34" charset="0"/>
              <a:cs typeface="Arial" panose="020B0604020202020204" pitchFamily="34" charset="0"/>
            </a:endParaRPr>
          </a:p>
          <a:p>
            <a:pPr marL="285750" indent="-285750" algn="just">
              <a:spcAft>
                <a:spcPts val="600"/>
              </a:spcAft>
              <a:buClr>
                <a:srgbClr val="CF9600"/>
              </a:buClr>
              <a:buFont typeface="Arial" panose="020B0604020202020204" pitchFamily="34" charset="0"/>
              <a:buChar char="•"/>
            </a:pPr>
            <a:r>
              <a:rPr lang="pt-BR" dirty="0" smtClean="0">
                <a:latin typeface="Arial" panose="020B0604020202020204" pitchFamily="34" charset="0"/>
                <a:cs typeface="Arial" panose="020B0604020202020204" pitchFamily="34" charset="0"/>
              </a:rPr>
              <a:t>Principais Características:</a:t>
            </a:r>
          </a:p>
          <a:p>
            <a:pPr marL="742950" lvl="1" indent="-285750" algn="just">
              <a:spcAft>
                <a:spcPts val="600"/>
              </a:spcAft>
              <a:buFont typeface="Arial" panose="020B0604020202020204" pitchFamily="34" charset="0"/>
              <a:buChar char="•"/>
            </a:pPr>
            <a:r>
              <a:rPr lang="pt-BR" sz="1600" dirty="0" smtClean="0">
                <a:latin typeface="Arial" panose="020B0604020202020204" pitchFamily="34" charset="0"/>
                <a:cs typeface="Arial" panose="020B0604020202020204" pitchFamily="34" charset="0"/>
              </a:rPr>
              <a:t>Prioridade de mensagens</a:t>
            </a:r>
          </a:p>
          <a:p>
            <a:pPr marL="742950" lvl="1" indent="-285750" algn="just">
              <a:spcAft>
                <a:spcPts val="600"/>
              </a:spcAft>
              <a:buFont typeface="Arial" panose="020B0604020202020204" pitchFamily="34" charset="0"/>
              <a:buChar char="•"/>
            </a:pPr>
            <a:r>
              <a:rPr lang="pt-BR" sz="1600" dirty="0" smtClean="0">
                <a:latin typeface="Arial" panose="020B0604020202020204" pitchFamily="34" charset="0"/>
                <a:cs typeface="Arial" panose="020B0604020202020204" pitchFamily="34" charset="0"/>
              </a:rPr>
              <a:t>Atraso de tempo garantido para transmissão de mensagens;</a:t>
            </a:r>
          </a:p>
          <a:p>
            <a:pPr marL="742950" lvl="1" indent="-285750" algn="just">
              <a:spcAft>
                <a:spcPts val="600"/>
              </a:spcAft>
              <a:buFont typeface="Arial" panose="020B0604020202020204" pitchFamily="34" charset="0"/>
              <a:buChar char="•"/>
            </a:pPr>
            <a:r>
              <a:rPr lang="pt-BR" sz="1600" dirty="0" smtClean="0">
                <a:latin typeface="Arial" panose="020B0604020202020204" pitchFamily="34" charset="0"/>
                <a:cs typeface="Arial" panose="020B0604020202020204" pitchFamily="34" charset="0"/>
              </a:rPr>
              <a:t>Configuração flexível ;</a:t>
            </a:r>
          </a:p>
          <a:p>
            <a:pPr marL="742950" lvl="1" indent="-285750" algn="just">
              <a:spcAft>
                <a:spcPts val="600"/>
              </a:spcAft>
              <a:buFont typeface="Arial" panose="020B0604020202020204" pitchFamily="34" charset="0"/>
              <a:buChar char="•"/>
            </a:pPr>
            <a:r>
              <a:rPr lang="pt-BR" sz="1600" dirty="0" smtClean="0">
                <a:latin typeface="Arial" panose="020B0604020202020204" pitchFamily="34" charset="0"/>
                <a:cs typeface="Arial" panose="020B0604020202020204" pitchFamily="34" charset="0"/>
              </a:rPr>
              <a:t>Consistência de dados do sistema;</a:t>
            </a:r>
          </a:p>
          <a:p>
            <a:pPr marL="742950" lvl="1" indent="-285750" algn="just">
              <a:spcAft>
                <a:spcPts val="600"/>
              </a:spcAft>
              <a:buFont typeface="Arial" panose="020B0604020202020204" pitchFamily="34" charset="0"/>
              <a:buChar char="•"/>
            </a:pPr>
            <a:r>
              <a:rPr lang="pt-BR" sz="1600" dirty="0" smtClean="0">
                <a:latin typeface="Arial" panose="020B0604020202020204" pitchFamily="34" charset="0"/>
                <a:cs typeface="Arial" panose="020B0604020202020204" pitchFamily="34" charset="0"/>
              </a:rPr>
              <a:t>Paradigma </a:t>
            </a:r>
            <a:r>
              <a:rPr lang="pt-BR" sz="1600" dirty="0" err="1" smtClean="0">
                <a:latin typeface="Arial" panose="020B0604020202020204" pitchFamily="34" charset="0"/>
                <a:cs typeface="Arial" panose="020B0604020202020204" pitchFamily="34" charset="0"/>
              </a:rPr>
              <a:t>multimestre</a:t>
            </a:r>
            <a:r>
              <a:rPr lang="pt-BR" sz="1600" dirty="0" smtClean="0">
                <a:latin typeface="Arial" panose="020B0604020202020204" pitchFamily="34" charset="0"/>
                <a:cs typeface="Arial" panose="020B0604020202020204" pitchFamily="34" charset="0"/>
              </a:rPr>
              <a:t>;</a:t>
            </a:r>
          </a:p>
          <a:p>
            <a:pPr marL="742950" lvl="1" indent="-285750" algn="just">
              <a:spcAft>
                <a:spcPts val="600"/>
              </a:spcAft>
              <a:buFont typeface="Arial" panose="020B0604020202020204" pitchFamily="34" charset="0"/>
              <a:buChar char="•"/>
            </a:pPr>
            <a:r>
              <a:rPr lang="pt-BR" sz="1600" dirty="0" smtClean="0">
                <a:latin typeface="Arial" panose="020B0604020202020204" pitchFamily="34" charset="0"/>
                <a:cs typeface="Arial" panose="020B0604020202020204" pitchFamily="34" charset="0"/>
              </a:rPr>
              <a:t>Controle e sinalização de erros;</a:t>
            </a:r>
          </a:p>
          <a:p>
            <a:pPr marL="742950" lvl="1" indent="-285750" algn="just">
              <a:spcAft>
                <a:spcPts val="600"/>
              </a:spcAft>
              <a:buFont typeface="Arial" panose="020B0604020202020204" pitchFamily="34" charset="0"/>
              <a:buChar char="•"/>
            </a:pPr>
            <a:r>
              <a:rPr lang="pt-BR" sz="1600" dirty="0" smtClean="0">
                <a:latin typeface="Arial" panose="020B0604020202020204" pitchFamily="34" charset="0"/>
                <a:cs typeface="Arial" panose="020B0604020202020204" pitchFamily="34" charset="0"/>
              </a:rPr>
              <a:t>Distinção entre erros temporários e  permanentes;</a:t>
            </a:r>
          </a:p>
          <a:p>
            <a:pPr marL="742950" lvl="1" indent="-285750" algn="just">
              <a:spcAft>
                <a:spcPts val="600"/>
              </a:spcAft>
              <a:buFont typeface="Arial" panose="020B0604020202020204" pitchFamily="34" charset="0"/>
              <a:buChar char="•"/>
            </a:pPr>
            <a:r>
              <a:rPr lang="pt-BR" sz="1600" dirty="0" smtClean="0">
                <a:latin typeface="Arial" panose="020B0604020202020204" pitchFamily="34" charset="0"/>
                <a:cs typeface="Arial" panose="020B0604020202020204" pitchFamily="34" charset="0"/>
              </a:rPr>
              <a:t>Significativa imunidade a ruídos;</a:t>
            </a:r>
          </a:p>
          <a:p>
            <a:pPr marL="742950" lvl="1" indent="-285750" algn="just">
              <a:spcAft>
                <a:spcPts val="600"/>
              </a:spcAft>
              <a:buFont typeface="Arial" panose="020B0604020202020204" pitchFamily="34" charset="0"/>
              <a:buChar char="•"/>
            </a:pPr>
            <a:r>
              <a:rPr lang="pt-BR" sz="1600" dirty="0" smtClean="0">
                <a:latin typeface="Arial" panose="020B0604020202020204" pitchFamily="34" charset="0"/>
                <a:cs typeface="Arial" panose="020B0604020202020204" pitchFamily="34" charset="0"/>
              </a:rPr>
              <a:t>Recepção </a:t>
            </a:r>
            <a:r>
              <a:rPr lang="pt-BR" sz="1600" dirty="0" err="1" smtClean="0">
                <a:latin typeface="Arial" panose="020B0604020202020204" pitchFamily="34" charset="0"/>
                <a:cs typeface="Arial" panose="020B0604020202020204" pitchFamily="34" charset="0"/>
              </a:rPr>
              <a:t>Multicast</a:t>
            </a:r>
            <a:r>
              <a:rPr lang="pt-BR" sz="1600" dirty="0" smtClean="0">
                <a:latin typeface="Arial" panose="020B0604020202020204" pitchFamily="34" charset="0"/>
                <a:cs typeface="Arial" panose="020B0604020202020204" pitchFamily="34" charset="0"/>
              </a:rPr>
              <a:t> com tempo de sincronização.</a:t>
            </a:r>
          </a:p>
          <a:p>
            <a:pPr marL="285750" indent="-285750" algn="just">
              <a:spcAft>
                <a:spcPts val="600"/>
              </a:spcAft>
              <a:buFont typeface="Arial" panose="020B0604020202020204" pitchFamily="34" charset="0"/>
              <a:buChar char="•"/>
            </a:pPr>
            <a:endParaRPr lang="pt-BR"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59</a:t>
            </a:fld>
            <a:endParaRPr lang="pt-BR"/>
          </a:p>
        </p:txBody>
      </p:sp>
    </p:spTree>
    <p:extLst>
      <p:ext uri="{BB962C8B-B14F-4D97-AF65-F5344CB8AC3E}">
        <p14:creationId xmlns:p14="http://schemas.microsoft.com/office/powerpoint/2010/main" val="440967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INTRODUÇÃO: CONTEXTO HISTÓRICO</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309093" y="1214649"/>
            <a:ext cx="5982236" cy="4247317"/>
          </a:xfrm>
          <a:prstGeom prst="rect">
            <a:avLst/>
          </a:prstGeom>
        </p:spPr>
        <p:txBody>
          <a:bodyPr wrap="square">
            <a:spAutoFit/>
          </a:bodyPr>
          <a:lstStyle/>
          <a:p>
            <a:r>
              <a:rPr lang="pt-BR" dirty="0">
                <a:latin typeface="Arial" panose="020B0604020202020204" pitchFamily="34" charset="0"/>
                <a:cs typeface="Arial" panose="020B0604020202020204" pitchFamily="34" charset="0"/>
              </a:rPr>
              <a:t>Década de </a:t>
            </a:r>
            <a:r>
              <a:rPr lang="pt-BR" dirty="0" smtClean="0">
                <a:latin typeface="Arial" panose="020B0604020202020204" pitchFamily="34" charset="0"/>
                <a:cs typeface="Arial" panose="020B0604020202020204" pitchFamily="34" charset="0"/>
              </a:rPr>
              <a:t>90</a:t>
            </a:r>
          </a:p>
          <a:p>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Computadores </a:t>
            </a:r>
            <a:r>
              <a:rPr lang="pt-BR" dirty="0">
                <a:latin typeface="Arial" panose="020B0604020202020204" pitchFamily="34" charset="0"/>
                <a:cs typeface="Arial" panose="020B0604020202020204" pitchFamily="34" charset="0"/>
              </a:rPr>
              <a:t>pessoais</a:t>
            </a:r>
            <a:r>
              <a:rPr lang="pt-BR"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Crescimento </a:t>
            </a:r>
            <a:r>
              <a:rPr lang="pt-BR" dirty="0">
                <a:latin typeface="Arial" panose="020B0604020202020204" pitchFamily="34" charset="0"/>
                <a:cs typeface="Arial" panose="020B0604020202020204" pitchFamily="34" charset="0"/>
              </a:rPr>
              <a:t>da automação comercial e industrial</a:t>
            </a:r>
            <a:r>
              <a:rPr lang="pt-BR"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Evolução </a:t>
            </a:r>
            <a:r>
              <a:rPr lang="pt-BR" dirty="0">
                <a:latin typeface="Arial" panose="020B0604020202020204" pitchFamily="34" charset="0"/>
                <a:cs typeface="Arial" panose="020B0604020202020204" pitchFamily="34" charset="0"/>
              </a:rPr>
              <a:t>da Engenharia de </a:t>
            </a:r>
            <a:r>
              <a:rPr lang="pt-BR" dirty="0" smtClean="0">
                <a:latin typeface="Arial" panose="020B0604020202020204" pitchFamily="34" charset="0"/>
                <a:cs typeface="Arial" panose="020B0604020202020204" pitchFamily="34" charset="0"/>
              </a:rPr>
              <a:t>Software</a:t>
            </a: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Grau </a:t>
            </a:r>
            <a:r>
              <a:rPr lang="pt-BR" dirty="0">
                <a:latin typeface="Arial" panose="020B0604020202020204" pitchFamily="34" charset="0"/>
                <a:cs typeface="Arial" panose="020B0604020202020204" pitchFamily="34" charset="0"/>
              </a:rPr>
              <a:t>de complexidade: processadores de 32 bits</a:t>
            </a:r>
            <a:r>
              <a:rPr lang="pt-BR"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Linguagens </a:t>
            </a:r>
            <a:r>
              <a:rPr lang="pt-BR" dirty="0">
                <a:latin typeface="Arial" panose="020B0604020202020204" pitchFamily="34" charset="0"/>
                <a:cs typeface="Arial" panose="020B0604020202020204" pitchFamily="34" charset="0"/>
              </a:rPr>
              <a:t>de programação: desenvolvimento </a:t>
            </a:r>
            <a:r>
              <a:rPr lang="pt-BR" dirty="0" smtClean="0">
                <a:latin typeface="Arial" panose="020B0604020202020204" pitchFamily="34" charset="0"/>
                <a:cs typeface="Arial" panose="020B0604020202020204" pitchFamily="34" charset="0"/>
              </a:rPr>
              <a:t>da Orientação </a:t>
            </a:r>
            <a:r>
              <a:rPr lang="pt-BR" dirty="0">
                <a:latin typeface="Arial" panose="020B0604020202020204" pitchFamily="34" charset="0"/>
                <a:cs typeface="Arial" panose="020B0604020202020204" pitchFamily="34" charset="0"/>
              </a:rPr>
              <a:t>a </a:t>
            </a:r>
            <a:r>
              <a:rPr lang="pt-BR" dirty="0" smtClean="0">
                <a:latin typeface="Arial" panose="020B0604020202020204" pitchFamily="34" charset="0"/>
                <a:cs typeface="Arial" panose="020B0604020202020204" pitchFamily="34" charset="0"/>
              </a:rPr>
              <a:t>Objetos</a:t>
            </a: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dirty="0" smtClean="0">
                <a:latin typeface="Arial" panose="020B0604020202020204" pitchFamily="34" charset="0"/>
                <a:cs typeface="Arial" panose="020B0604020202020204" pitchFamily="34" charset="0"/>
              </a:rPr>
              <a:t>Primeiros </a:t>
            </a:r>
            <a:r>
              <a:rPr lang="pt-BR" dirty="0">
                <a:latin typeface="Arial" panose="020B0604020202020204" pitchFamily="34" charset="0"/>
                <a:cs typeface="Arial" panose="020B0604020202020204" pitchFamily="34" charset="0"/>
              </a:rPr>
              <a:t>cursos de Engenharia de Computação, com </a:t>
            </a:r>
            <a:r>
              <a:rPr lang="pt-BR" dirty="0" smtClean="0">
                <a:latin typeface="Arial" panose="020B0604020202020204" pitchFamily="34" charset="0"/>
                <a:cs typeface="Arial" panose="020B0604020202020204" pitchFamily="34" charset="0"/>
              </a:rPr>
              <a:t>ênfase em </a:t>
            </a:r>
            <a:r>
              <a:rPr lang="pt-BR" dirty="0">
                <a:latin typeface="Arial" panose="020B0604020202020204" pitchFamily="34" charset="0"/>
                <a:cs typeface="Arial" panose="020B0604020202020204" pitchFamily="34" charset="0"/>
              </a:rPr>
              <a:t>Hardware ou Software</a:t>
            </a:r>
          </a:p>
        </p:txBody>
      </p:sp>
      <p:pic>
        <p:nvPicPr>
          <p:cNvPr id="5" name="Imagem 4"/>
          <p:cNvPicPr>
            <a:picLocks noChangeAspect="1"/>
          </p:cNvPicPr>
          <p:nvPr/>
        </p:nvPicPr>
        <p:blipFill>
          <a:blip r:embed="rId3"/>
          <a:stretch>
            <a:fillRect/>
          </a:stretch>
        </p:blipFill>
        <p:spPr>
          <a:xfrm>
            <a:off x="6291329" y="1126275"/>
            <a:ext cx="2533650" cy="1981200"/>
          </a:xfrm>
          <a:prstGeom prst="rect">
            <a:avLst/>
          </a:prstGeom>
        </p:spPr>
      </p:pic>
      <p:pic>
        <p:nvPicPr>
          <p:cNvPr id="7" name="Imagem 6"/>
          <p:cNvPicPr>
            <a:picLocks noChangeAspect="1"/>
          </p:cNvPicPr>
          <p:nvPr/>
        </p:nvPicPr>
        <p:blipFill>
          <a:blip r:embed="rId4"/>
          <a:stretch>
            <a:fillRect/>
          </a:stretch>
        </p:blipFill>
        <p:spPr>
          <a:xfrm>
            <a:off x="6481829" y="4128401"/>
            <a:ext cx="2343150" cy="1647825"/>
          </a:xfrm>
          <a:prstGeom prst="rect">
            <a:avLst/>
          </a:prstGeom>
        </p:spPr>
      </p:pic>
      <p:sp>
        <p:nvSpPr>
          <p:cNvPr id="3" name="Espaço Reservado para Número de Slide 2"/>
          <p:cNvSpPr>
            <a:spLocks noGrp="1"/>
          </p:cNvSpPr>
          <p:nvPr>
            <p:ph type="sldNum" sz="quarter" idx="12"/>
          </p:nvPr>
        </p:nvSpPr>
        <p:spPr/>
        <p:txBody>
          <a:bodyPr/>
          <a:lstStyle/>
          <a:p>
            <a:fld id="{86EDDCF7-E661-4872-BD01-CA90F2EB4B91}" type="slidenum">
              <a:rPr lang="pt-BR" smtClean="0"/>
              <a:t>6</a:t>
            </a:fld>
            <a:endParaRPr lang="pt-BR"/>
          </a:p>
        </p:txBody>
      </p:sp>
    </p:spTree>
    <p:extLst>
      <p:ext uri="{BB962C8B-B14F-4D97-AF65-F5344CB8AC3E}">
        <p14:creationId xmlns:p14="http://schemas.microsoft.com/office/powerpoint/2010/main" val="16426017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REDES CAN</a:t>
            </a:r>
            <a:endParaRPr lang="pt-BR" dirty="0">
              <a:latin typeface="Arial" panose="020B0604020202020204" pitchFamily="34" charset="0"/>
              <a:cs typeface="Arial" panose="020B0604020202020204" pitchFamily="34" charset="0"/>
            </a:endParaRPr>
          </a:p>
        </p:txBody>
      </p:sp>
      <p:pic>
        <p:nvPicPr>
          <p:cNvPr id="14" name="Picture 4"/>
          <p:cNvPicPr>
            <a:picLocks noChangeAspect="1" noChangeArrowheads="1"/>
          </p:cNvPicPr>
          <p:nvPr/>
        </p:nvPicPr>
        <p:blipFill>
          <a:blip r:embed="rId3"/>
          <a:srcRect/>
          <a:stretch>
            <a:fillRect/>
          </a:stretch>
        </p:blipFill>
        <p:spPr bwMode="auto">
          <a:xfrm>
            <a:off x="422128" y="1757723"/>
            <a:ext cx="3612894" cy="2115404"/>
          </a:xfrm>
          <a:prstGeom prst="rect">
            <a:avLst/>
          </a:prstGeom>
          <a:noFill/>
          <a:ln w="9525">
            <a:noFill/>
            <a:miter lim="800000"/>
            <a:headEnd/>
            <a:tailEnd/>
          </a:ln>
        </p:spPr>
      </p:pic>
      <p:pic>
        <p:nvPicPr>
          <p:cNvPr id="15" name="Picture 5"/>
          <p:cNvPicPr>
            <a:picLocks noChangeAspect="1" noChangeArrowheads="1"/>
          </p:cNvPicPr>
          <p:nvPr/>
        </p:nvPicPr>
        <p:blipFill>
          <a:blip r:embed="rId4"/>
          <a:srcRect/>
          <a:stretch>
            <a:fillRect/>
          </a:stretch>
        </p:blipFill>
        <p:spPr bwMode="auto">
          <a:xfrm>
            <a:off x="4712871" y="3824974"/>
            <a:ext cx="3962153" cy="2186060"/>
          </a:xfrm>
          <a:prstGeom prst="rect">
            <a:avLst/>
          </a:prstGeom>
          <a:noFill/>
          <a:ln w="9525">
            <a:noFill/>
            <a:miter lim="800000"/>
            <a:headEnd/>
            <a:tailEnd/>
          </a:ln>
        </p:spPr>
      </p:pic>
      <p:sp>
        <p:nvSpPr>
          <p:cNvPr id="16" name="Text Box 6"/>
          <p:cNvSpPr txBox="1">
            <a:spLocks noChangeArrowheads="1"/>
          </p:cNvSpPr>
          <p:nvPr/>
        </p:nvSpPr>
        <p:spPr bwMode="auto">
          <a:xfrm>
            <a:off x="4259401" y="2140515"/>
            <a:ext cx="3014609" cy="954107"/>
          </a:xfrm>
          <a:prstGeom prst="rect">
            <a:avLst/>
          </a:prstGeom>
          <a:noFill/>
          <a:ln w="12700">
            <a:solidFill>
              <a:schemeClr val="tx1"/>
            </a:solidFill>
            <a:miter lim="800000"/>
            <a:headEnd/>
            <a:tailEnd/>
          </a:ln>
        </p:spPr>
        <p:txBody>
          <a:bodyPr wrap="square">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kumimoji="1" lang="pt-PT" sz="1400" dirty="0">
                <a:latin typeface="Arial" panose="020B0604020202020204" pitchFamily="34" charset="0"/>
                <a:cs typeface="Arial" panose="020B0604020202020204" pitchFamily="34" charset="0"/>
              </a:rPr>
              <a:t>Os sub-sistemas automotivos eram integrados através de enlaces ponto a ponto, com um ponto de falha </a:t>
            </a:r>
            <a:r>
              <a:rPr kumimoji="1" lang="pt-PT" sz="1400" dirty="0" smtClean="0">
                <a:latin typeface="Arial" panose="020B0604020202020204" pitchFamily="34" charset="0"/>
                <a:cs typeface="Arial" panose="020B0604020202020204" pitchFamily="34" charset="0"/>
              </a:rPr>
              <a:t>crítico, </a:t>
            </a:r>
            <a:r>
              <a:rPr kumimoji="1" lang="pt-PT" sz="1400" dirty="0">
                <a:latin typeface="Arial" panose="020B0604020202020204" pitchFamily="34" charset="0"/>
                <a:cs typeface="Arial" panose="020B0604020202020204" pitchFamily="34" charset="0"/>
              </a:rPr>
              <a:t>sendo o Dashboard.</a:t>
            </a:r>
          </a:p>
        </p:txBody>
      </p:sp>
      <p:sp>
        <p:nvSpPr>
          <p:cNvPr id="17" name="Text Box 6"/>
          <p:cNvSpPr txBox="1">
            <a:spLocks noChangeArrowheads="1"/>
          </p:cNvSpPr>
          <p:nvPr/>
        </p:nvSpPr>
        <p:spPr bwMode="auto">
          <a:xfrm>
            <a:off x="684139" y="4410586"/>
            <a:ext cx="3495128" cy="1384995"/>
          </a:xfrm>
          <a:prstGeom prst="rect">
            <a:avLst/>
          </a:prstGeom>
          <a:noFill/>
          <a:ln w="12700">
            <a:solidFill>
              <a:schemeClr val="tx1"/>
            </a:solidFill>
            <a:miter lim="800000"/>
            <a:headEnd/>
            <a:tailEnd/>
          </a:ln>
        </p:spPr>
        <p:txBody>
          <a:bodyPr wrap="square">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kumimoji="1" lang="pt-PT" sz="1400" dirty="0">
                <a:latin typeface="Arial" panose="020B0604020202020204" pitchFamily="34" charset="0"/>
                <a:cs typeface="Arial" panose="020B0604020202020204" pitchFamily="34" charset="0"/>
              </a:rPr>
              <a:t>Com a rede CAN, pode-se dividir em dois grandes sub-sistemas de acordo com seus requisitos. Assim, não existe mais um ponto crítico de falha e todos os sub-sistemas podem estar integrados através da troca de mensagens entre eles.</a:t>
            </a:r>
          </a:p>
        </p:txBody>
      </p:sp>
      <p:sp>
        <p:nvSpPr>
          <p:cNvPr id="2" name="Retângulo 1"/>
          <p:cNvSpPr/>
          <p:nvPr/>
        </p:nvSpPr>
        <p:spPr>
          <a:xfrm>
            <a:off x="422128" y="1143507"/>
            <a:ext cx="8885877" cy="369332"/>
          </a:xfrm>
          <a:prstGeom prst="rect">
            <a:avLst/>
          </a:prstGeom>
        </p:spPr>
        <p:txBody>
          <a:bodyPr wrap="square">
            <a:spAutoFit/>
          </a:bodyPr>
          <a:lstStyle/>
          <a:p>
            <a:r>
              <a:rPr lang="pt-BR" dirty="0" smtClean="0">
                <a:solidFill>
                  <a:srgbClr val="000000"/>
                </a:solidFill>
                <a:latin typeface="Arial" panose="020B0604020202020204" pitchFamily="34" charset="0"/>
                <a:cs typeface="Arial" panose="020B0604020202020204" pitchFamily="34" charset="0"/>
              </a:rPr>
              <a:t>Comparação da </a:t>
            </a:r>
            <a:r>
              <a:rPr lang="pt-BR" i="0" dirty="0" smtClean="0">
                <a:solidFill>
                  <a:srgbClr val="000000"/>
                </a:solidFill>
                <a:effectLst/>
                <a:latin typeface="Arial" panose="020B0604020202020204" pitchFamily="34" charset="0"/>
                <a:cs typeface="Arial" panose="020B0604020202020204" pitchFamily="34" charset="0"/>
              </a:rPr>
              <a:t>Arquitetura Centralizada com a Arquitetura Distribuída</a:t>
            </a:r>
            <a:endParaRPr lang="pt-BR" dirty="0">
              <a:latin typeface="Arial" panose="020B0604020202020204" pitchFamily="34" charset="0"/>
              <a:cs typeface="Arial" panose="020B0604020202020204" pitchFamily="34" charset="0"/>
            </a:endParaRP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60</a:t>
            </a:fld>
            <a:endParaRPr lang="pt-BR"/>
          </a:p>
        </p:txBody>
      </p:sp>
    </p:spTree>
    <p:extLst>
      <p:ext uri="{BB962C8B-B14F-4D97-AF65-F5344CB8AC3E}">
        <p14:creationId xmlns:p14="http://schemas.microsoft.com/office/powerpoint/2010/main" val="41488441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REDES CAN</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322819" y="961927"/>
            <a:ext cx="8357287" cy="2554545"/>
          </a:xfrm>
          <a:prstGeom prst="rect">
            <a:avLst/>
          </a:prstGeom>
        </p:spPr>
        <p:txBody>
          <a:bodyPr wrap="square">
            <a:spAutoFit/>
          </a:bodyPr>
          <a:lstStyle/>
          <a:p>
            <a:r>
              <a:rPr lang="pt-BR" sz="1600" i="0" dirty="0" smtClean="0">
                <a:solidFill>
                  <a:srgbClr val="000000"/>
                </a:solidFill>
                <a:effectLst/>
                <a:latin typeface="Arial" panose="020B0604020202020204" pitchFamily="34" charset="0"/>
                <a:cs typeface="Arial" panose="020B0604020202020204" pitchFamily="34" charset="0"/>
              </a:rPr>
              <a:t>Características da Rede CAN</a:t>
            </a:r>
          </a:p>
          <a:p>
            <a:endParaRPr lang="pt-BR" sz="1600" i="0" dirty="0" smtClean="0">
              <a:solidFill>
                <a:srgbClr val="000000"/>
              </a:solidFill>
              <a:effectLst/>
              <a:latin typeface="Arial" panose="020B0604020202020204" pitchFamily="34" charset="0"/>
              <a:cs typeface="Arial" panose="020B0604020202020204" pitchFamily="34" charset="0"/>
            </a:endParaRPr>
          </a:p>
          <a:p>
            <a:r>
              <a:rPr lang="pt-BR" sz="1600" i="0" dirty="0" smtClean="0">
                <a:solidFill>
                  <a:srgbClr val="000000"/>
                </a:solidFill>
                <a:effectLst/>
                <a:latin typeface="Arial" panose="020B0604020202020204" pitchFamily="34" charset="0"/>
                <a:cs typeface="Arial" panose="020B0604020202020204" pitchFamily="34" charset="0"/>
              </a:rPr>
              <a:t>Um ponto forte deste protocolo é o fato de ser fundamentado no conceito CSMA/CD </a:t>
            </a:r>
            <a:r>
              <a:rPr lang="pt-BR" sz="1600" i="1" dirty="0" err="1" smtClean="0">
                <a:solidFill>
                  <a:srgbClr val="000000"/>
                </a:solidFill>
                <a:effectLst/>
                <a:latin typeface="Arial" panose="020B0604020202020204" pitchFamily="34" charset="0"/>
                <a:cs typeface="Arial" panose="020B0604020202020204" pitchFamily="34" charset="0"/>
              </a:rPr>
              <a:t>with</a:t>
            </a:r>
            <a:r>
              <a:rPr lang="pt-BR" sz="1600" i="0" dirty="0" smtClean="0">
                <a:solidFill>
                  <a:srgbClr val="000000"/>
                </a:solidFill>
                <a:effectLst/>
                <a:latin typeface="Arial" panose="020B0604020202020204" pitchFamily="34" charset="0"/>
                <a:cs typeface="Arial" panose="020B0604020202020204" pitchFamily="34" charset="0"/>
              </a:rPr>
              <a:t> NDA (</a:t>
            </a:r>
            <a:r>
              <a:rPr lang="pt-BR" sz="1600" i="1" dirty="0" smtClean="0">
                <a:solidFill>
                  <a:srgbClr val="000000"/>
                </a:solidFill>
                <a:effectLst/>
                <a:latin typeface="Arial" panose="020B0604020202020204" pitchFamily="34" charset="0"/>
                <a:cs typeface="Arial" panose="020B0604020202020204" pitchFamily="34" charset="0"/>
              </a:rPr>
              <a:t>Carrier </a:t>
            </a:r>
            <a:r>
              <a:rPr lang="pt-BR" sz="1600" i="1" dirty="0" err="1" smtClean="0">
                <a:solidFill>
                  <a:srgbClr val="000000"/>
                </a:solidFill>
                <a:effectLst/>
                <a:latin typeface="Arial" panose="020B0604020202020204" pitchFamily="34" charset="0"/>
                <a:cs typeface="Arial" panose="020B0604020202020204" pitchFamily="34" charset="0"/>
              </a:rPr>
              <a:t>Sense</a:t>
            </a:r>
            <a:r>
              <a:rPr lang="pt-BR" sz="1600" i="1" dirty="0" smtClean="0">
                <a:solidFill>
                  <a:srgbClr val="000000"/>
                </a:solidFill>
                <a:effectLst/>
                <a:latin typeface="Arial" panose="020B0604020202020204" pitchFamily="34" charset="0"/>
                <a:cs typeface="Arial" panose="020B0604020202020204" pitchFamily="34" charset="0"/>
              </a:rPr>
              <a:t> </a:t>
            </a:r>
            <a:r>
              <a:rPr lang="pt-BR" sz="1600" i="1" dirty="0" err="1" smtClean="0">
                <a:solidFill>
                  <a:srgbClr val="000000"/>
                </a:solidFill>
                <a:effectLst/>
                <a:latin typeface="Arial" panose="020B0604020202020204" pitchFamily="34" charset="0"/>
                <a:cs typeface="Arial" panose="020B0604020202020204" pitchFamily="34" charset="0"/>
              </a:rPr>
              <a:t>Multiple</a:t>
            </a:r>
            <a:r>
              <a:rPr lang="pt-BR" sz="1600" i="1" dirty="0" smtClean="0">
                <a:solidFill>
                  <a:srgbClr val="000000"/>
                </a:solidFill>
                <a:effectLst/>
                <a:latin typeface="Arial" panose="020B0604020202020204" pitchFamily="34" charset="0"/>
                <a:cs typeface="Arial" panose="020B0604020202020204" pitchFamily="34" charset="0"/>
              </a:rPr>
              <a:t> Access / </a:t>
            </a:r>
            <a:r>
              <a:rPr lang="pt-BR" sz="1600" i="1" dirty="0" err="1" smtClean="0">
                <a:solidFill>
                  <a:srgbClr val="000000"/>
                </a:solidFill>
                <a:effectLst/>
                <a:latin typeface="Arial" panose="020B0604020202020204" pitchFamily="34" charset="0"/>
                <a:cs typeface="Arial" panose="020B0604020202020204" pitchFamily="34" charset="0"/>
              </a:rPr>
              <a:t>Collision</a:t>
            </a:r>
            <a:r>
              <a:rPr lang="pt-BR" sz="1600" i="1" dirty="0" smtClean="0">
                <a:solidFill>
                  <a:srgbClr val="000000"/>
                </a:solidFill>
                <a:effectLst/>
                <a:latin typeface="Arial" panose="020B0604020202020204" pitchFamily="34" charset="0"/>
                <a:cs typeface="Arial" panose="020B0604020202020204" pitchFamily="34" charset="0"/>
              </a:rPr>
              <a:t> </a:t>
            </a:r>
            <a:r>
              <a:rPr lang="pt-BR" sz="1600" i="1" dirty="0" err="1" smtClean="0">
                <a:solidFill>
                  <a:srgbClr val="000000"/>
                </a:solidFill>
                <a:effectLst/>
                <a:latin typeface="Arial" panose="020B0604020202020204" pitchFamily="34" charset="0"/>
                <a:cs typeface="Arial" panose="020B0604020202020204" pitchFamily="34" charset="0"/>
              </a:rPr>
              <a:t>Detection</a:t>
            </a:r>
            <a:r>
              <a:rPr lang="pt-BR" sz="1600" i="1" dirty="0" smtClean="0">
                <a:solidFill>
                  <a:srgbClr val="000000"/>
                </a:solidFill>
                <a:effectLst/>
                <a:latin typeface="Arial" panose="020B0604020202020204" pitchFamily="34" charset="0"/>
                <a:cs typeface="Arial" panose="020B0604020202020204" pitchFamily="34" charset="0"/>
              </a:rPr>
              <a:t> </a:t>
            </a:r>
            <a:r>
              <a:rPr lang="pt-BR" sz="1600" i="1" dirty="0" err="1" smtClean="0">
                <a:solidFill>
                  <a:srgbClr val="000000"/>
                </a:solidFill>
                <a:effectLst/>
                <a:latin typeface="Arial" panose="020B0604020202020204" pitchFamily="34" charset="0"/>
                <a:cs typeface="Arial" panose="020B0604020202020204" pitchFamily="34" charset="0"/>
              </a:rPr>
              <a:t>with</a:t>
            </a:r>
            <a:r>
              <a:rPr lang="pt-BR" sz="1600" i="1" dirty="0" smtClean="0">
                <a:solidFill>
                  <a:srgbClr val="000000"/>
                </a:solidFill>
                <a:effectLst/>
                <a:latin typeface="Arial" panose="020B0604020202020204" pitchFamily="34" charset="0"/>
                <a:cs typeface="Arial" panose="020B0604020202020204" pitchFamily="34" charset="0"/>
              </a:rPr>
              <a:t> Non-</a:t>
            </a:r>
            <a:r>
              <a:rPr lang="pt-BR" sz="1600" i="1" dirty="0" err="1" smtClean="0">
                <a:solidFill>
                  <a:srgbClr val="000000"/>
                </a:solidFill>
                <a:effectLst/>
                <a:latin typeface="Arial" panose="020B0604020202020204" pitchFamily="34" charset="0"/>
                <a:cs typeface="Arial" panose="020B0604020202020204" pitchFamily="34" charset="0"/>
              </a:rPr>
              <a:t>Destructive</a:t>
            </a:r>
            <a:r>
              <a:rPr lang="pt-BR" sz="1600" i="1" dirty="0" smtClean="0">
                <a:solidFill>
                  <a:srgbClr val="000000"/>
                </a:solidFill>
                <a:effectLst/>
                <a:latin typeface="Arial" panose="020B0604020202020204" pitchFamily="34" charset="0"/>
                <a:cs typeface="Arial" panose="020B0604020202020204" pitchFamily="34" charset="0"/>
              </a:rPr>
              <a:t> </a:t>
            </a:r>
            <a:r>
              <a:rPr lang="pt-BR" sz="1600" i="1" dirty="0" err="1" smtClean="0">
                <a:solidFill>
                  <a:srgbClr val="000000"/>
                </a:solidFill>
                <a:effectLst/>
                <a:latin typeface="Arial" panose="020B0604020202020204" pitchFamily="34" charset="0"/>
                <a:cs typeface="Arial" panose="020B0604020202020204" pitchFamily="34" charset="0"/>
              </a:rPr>
              <a:t>Arbitration</a:t>
            </a:r>
            <a:r>
              <a:rPr lang="pt-BR" sz="1600" i="0" dirty="0" smtClean="0">
                <a:solidFill>
                  <a:srgbClr val="000000"/>
                </a:solidFill>
                <a:effectLst/>
                <a:latin typeface="Arial" panose="020B0604020202020204" pitchFamily="34" charset="0"/>
                <a:cs typeface="Arial" panose="020B0604020202020204" pitchFamily="34" charset="0"/>
              </a:rPr>
              <a:t>). </a:t>
            </a:r>
          </a:p>
          <a:p>
            <a:r>
              <a:rPr lang="pt-BR" sz="1600" i="0" dirty="0" smtClean="0">
                <a:solidFill>
                  <a:srgbClr val="000000"/>
                </a:solidFill>
                <a:effectLst/>
                <a:latin typeface="Arial" panose="020B0604020202020204" pitchFamily="34" charset="0"/>
                <a:cs typeface="Arial" panose="020B0604020202020204" pitchFamily="34" charset="0"/>
              </a:rPr>
              <a:t>Isto significa que todos os módulos verificam o estado do barramento, analisando se outro módulo está ou não enviando mensagens. Caso seja percebido que alguém está ocupando a rede, o módulo cessará sua transmissão permitirá que a transmissão termine. Caso alguma colisão seja detectada, o módulo reenviará a sua mensagem após um período aleatório.</a:t>
            </a:r>
            <a:endParaRPr lang="pt-BR" sz="1600" dirty="0">
              <a:latin typeface="Arial" panose="020B0604020202020204" pitchFamily="34" charset="0"/>
              <a:cs typeface="Arial" panose="020B0604020202020204" pitchFamily="34"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4182702115"/>
              </p:ext>
            </p:extLst>
          </p:nvPr>
        </p:nvGraphicFramePr>
        <p:xfrm>
          <a:off x="2397092" y="3241992"/>
          <a:ext cx="6012812" cy="2970870"/>
        </p:xfrm>
        <a:graphic>
          <a:graphicData uri="http://schemas.openxmlformats.org/presentationml/2006/ole">
            <mc:AlternateContent xmlns:mc="http://schemas.openxmlformats.org/markup-compatibility/2006">
              <mc:Choice xmlns:v="urn:schemas-microsoft-com:vml" Requires="v">
                <p:oleObj spid="_x0000_s3085" name="Image" r:id="rId4" imgW="10742760" imgH="5307840" progId="Photoshop.Image.13">
                  <p:embed/>
                </p:oleObj>
              </mc:Choice>
              <mc:Fallback>
                <p:oleObj name="Image" r:id="rId4" imgW="10742760" imgH="5307840" progId="Photoshop.Image.13">
                  <p:embed/>
                  <p:pic>
                    <p:nvPicPr>
                      <p:cNvPr id="0" name=""/>
                      <p:cNvPicPr/>
                      <p:nvPr/>
                    </p:nvPicPr>
                    <p:blipFill>
                      <a:blip r:embed="rId5"/>
                      <a:stretch>
                        <a:fillRect/>
                      </a:stretch>
                    </p:blipFill>
                    <p:spPr>
                      <a:xfrm>
                        <a:off x="2397092" y="3241992"/>
                        <a:ext cx="6012812" cy="2970870"/>
                      </a:xfrm>
                      <a:prstGeom prst="rect">
                        <a:avLst/>
                      </a:prstGeom>
                    </p:spPr>
                  </p:pic>
                </p:oleObj>
              </mc:Fallback>
            </mc:AlternateContent>
          </a:graphicData>
        </a:graphic>
      </p:graphicFrame>
      <p:sp>
        <p:nvSpPr>
          <p:cNvPr id="5" name="Espaço Reservado para Número de Slide 4"/>
          <p:cNvSpPr>
            <a:spLocks noGrp="1"/>
          </p:cNvSpPr>
          <p:nvPr>
            <p:ph type="sldNum" sz="quarter" idx="12"/>
          </p:nvPr>
        </p:nvSpPr>
        <p:spPr/>
        <p:txBody>
          <a:bodyPr/>
          <a:lstStyle/>
          <a:p>
            <a:fld id="{86EDDCF7-E661-4872-BD01-CA90F2EB4B91}" type="slidenum">
              <a:rPr lang="pt-BR" smtClean="0"/>
              <a:t>61</a:t>
            </a:fld>
            <a:endParaRPr lang="pt-BR"/>
          </a:p>
        </p:txBody>
      </p:sp>
    </p:spTree>
    <p:extLst>
      <p:ext uri="{BB962C8B-B14F-4D97-AF65-F5344CB8AC3E}">
        <p14:creationId xmlns:p14="http://schemas.microsoft.com/office/powerpoint/2010/main" val="1888755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REDES CAN</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218302" y="1018788"/>
            <a:ext cx="8489093" cy="2585323"/>
          </a:xfrm>
          <a:prstGeom prst="rect">
            <a:avLst/>
          </a:prstGeom>
        </p:spPr>
        <p:txBody>
          <a:bodyPr wrap="square">
            <a:spAutoFit/>
          </a:bodyPr>
          <a:lstStyle/>
          <a:p>
            <a:r>
              <a:rPr lang="pt-BR" b="0" i="0" dirty="0" smtClean="0">
                <a:solidFill>
                  <a:srgbClr val="000000"/>
                </a:solidFill>
                <a:effectLst/>
                <a:latin typeface="Arial" panose="020B0604020202020204" pitchFamily="34" charset="0"/>
                <a:cs typeface="Arial" panose="020B0604020202020204" pitchFamily="34" charset="0"/>
              </a:rPr>
              <a:t>Considerando-se fios elétricos como o meio de transmissão dos dados, existem duas formas principais de se constituir um barramento CAN, dependentes diretamente da quantidade de fios utilizada (2 ou 4 fios). </a:t>
            </a:r>
          </a:p>
          <a:p>
            <a:endParaRPr lang="pt-BR" dirty="0">
              <a:solidFill>
                <a:srgbClr val="000000"/>
              </a:solidFill>
              <a:latin typeface="Arial" panose="020B0604020202020204" pitchFamily="34" charset="0"/>
              <a:cs typeface="Arial" panose="020B0604020202020204" pitchFamily="34" charset="0"/>
            </a:endParaRPr>
          </a:p>
          <a:p>
            <a:r>
              <a:rPr lang="pt-BR" b="0" i="0" dirty="0" smtClean="0">
                <a:solidFill>
                  <a:srgbClr val="000000"/>
                </a:solidFill>
                <a:effectLst/>
                <a:latin typeface="Arial" panose="020B0604020202020204" pitchFamily="34" charset="0"/>
                <a:cs typeface="Arial" panose="020B0604020202020204" pitchFamily="34" charset="0"/>
              </a:rPr>
              <a:t>Redes com 2 fios trabalham com os sinais de dados </a:t>
            </a:r>
            <a:r>
              <a:rPr lang="pt-BR" i="0" dirty="0" smtClean="0">
                <a:solidFill>
                  <a:srgbClr val="000000"/>
                </a:solidFill>
                <a:effectLst/>
                <a:latin typeface="Arial" panose="020B0604020202020204" pitchFamily="34" charset="0"/>
                <a:cs typeface="Arial" panose="020B0604020202020204" pitchFamily="34" charset="0"/>
              </a:rPr>
              <a:t>CAN_H (CAN </a:t>
            </a:r>
            <a:r>
              <a:rPr lang="pt-BR" i="1" dirty="0" smtClean="0">
                <a:solidFill>
                  <a:srgbClr val="000000"/>
                </a:solidFill>
                <a:effectLst/>
                <a:latin typeface="Arial" panose="020B0604020202020204" pitchFamily="34" charset="0"/>
                <a:cs typeface="Arial" panose="020B0604020202020204" pitchFamily="34" charset="0"/>
              </a:rPr>
              <a:t>High</a:t>
            </a:r>
            <a:r>
              <a:rPr lang="pt-BR" i="0" dirty="0" smtClean="0">
                <a:solidFill>
                  <a:srgbClr val="000000"/>
                </a:solidFill>
                <a:effectLst/>
                <a:latin typeface="Arial" panose="020B0604020202020204" pitchFamily="34" charset="0"/>
                <a:cs typeface="Arial" panose="020B0604020202020204" pitchFamily="34" charset="0"/>
              </a:rPr>
              <a:t>) e CAN_L (CAN </a:t>
            </a:r>
            <a:r>
              <a:rPr lang="pt-BR" i="1" dirty="0" err="1" smtClean="0">
                <a:solidFill>
                  <a:srgbClr val="000000"/>
                </a:solidFill>
                <a:effectLst/>
                <a:latin typeface="Arial" panose="020B0604020202020204" pitchFamily="34" charset="0"/>
                <a:cs typeface="Arial" panose="020B0604020202020204" pitchFamily="34" charset="0"/>
              </a:rPr>
              <a:t>Low</a:t>
            </a:r>
            <a:r>
              <a:rPr lang="pt-BR" i="0" dirty="0" smtClean="0">
                <a:solidFill>
                  <a:srgbClr val="000000"/>
                </a:solidFill>
                <a:effectLst/>
                <a:latin typeface="Arial" panose="020B0604020202020204" pitchFamily="34" charset="0"/>
                <a:cs typeface="Arial" panose="020B0604020202020204" pitchFamily="34" charset="0"/>
              </a:rPr>
              <a:t>). </a:t>
            </a:r>
            <a:r>
              <a:rPr lang="pt-BR" b="0" i="0" dirty="0" smtClean="0">
                <a:solidFill>
                  <a:srgbClr val="000000"/>
                </a:solidFill>
                <a:effectLst/>
                <a:latin typeface="Arial" panose="020B0604020202020204" pitchFamily="34" charset="0"/>
                <a:cs typeface="Arial" panose="020B0604020202020204" pitchFamily="34" charset="0"/>
              </a:rPr>
              <a:t>No caso dos barramentos com 4 fios, além dos sinais de dados, um fio com o VCC (alimentação) e outro com o GND (referência) fazem parte do barramento.</a:t>
            </a:r>
          </a:p>
          <a:p>
            <a:endParaRPr lang="pt-BR" b="0" i="0" dirty="0" smtClean="0">
              <a:solidFill>
                <a:srgbClr val="000000"/>
              </a:solidFill>
              <a:effectLst/>
              <a:latin typeface="Arial" panose="020B0604020202020204" pitchFamily="34" charset="0"/>
              <a:cs typeface="Arial" panose="020B0604020202020204" pitchFamily="34" charset="0"/>
            </a:endParaRPr>
          </a:p>
        </p:txBody>
      </p:sp>
      <p:graphicFrame>
        <p:nvGraphicFramePr>
          <p:cNvPr id="3" name="Objeto 2"/>
          <p:cNvGraphicFramePr>
            <a:graphicFrameLocks noChangeAspect="1"/>
          </p:cNvGraphicFramePr>
          <p:nvPr>
            <p:extLst/>
          </p:nvPr>
        </p:nvGraphicFramePr>
        <p:xfrm>
          <a:off x="2115751" y="3816478"/>
          <a:ext cx="4368800" cy="1993900"/>
        </p:xfrm>
        <a:graphic>
          <a:graphicData uri="http://schemas.openxmlformats.org/presentationml/2006/ole">
            <mc:AlternateContent xmlns:mc="http://schemas.openxmlformats.org/markup-compatibility/2006">
              <mc:Choice xmlns:v="urn:schemas-microsoft-com:vml" Requires="v">
                <p:oleObj spid="_x0000_s4107" name="Image" r:id="rId4" imgW="4368240" imgH="1993320" progId="Photoshop.Image.13">
                  <p:embed/>
                </p:oleObj>
              </mc:Choice>
              <mc:Fallback>
                <p:oleObj name="Image" r:id="rId4" imgW="4368240" imgH="1993320" progId="Photoshop.Image.13">
                  <p:embed/>
                  <p:pic>
                    <p:nvPicPr>
                      <p:cNvPr id="0" name=""/>
                      <p:cNvPicPr/>
                      <p:nvPr/>
                    </p:nvPicPr>
                    <p:blipFill>
                      <a:blip r:embed="rId5"/>
                      <a:stretch>
                        <a:fillRect/>
                      </a:stretch>
                    </p:blipFill>
                    <p:spPr>
                      <a:xfrm>
                        <a:off x="2115751" y="3816478"/>
                        <a:ext cx="4368800" cy="1993900"/>
                      </a:xfrm>
                      <a:prstGeom prst="rect">
                        <a:avLst/>
                      </a:prstGeom>
                    </p:spPr>
                  </p:pic>
                </p:oleObj>
              </mc:Fallback>
            </mc:AlternateContent>
          </a:graphicData>
        </a:graphic>
      </p:graphicFrame>
      <p:sp>
        <p:nvSpPr>
          <p:cNvPr id="5" name="Espaço Reservado para Número de Slide 4"/>
          <p:cNvSpPr>
            <a:spLocks noGrp="1"/>
          </p:cNvSpPr>
          <p:nvPr>
            <p:ph type="sldNum" sz="quarter" idx="12"/>
          </p:nvPr>
        </p:nvSpPr>
        <p:spPr/>
        <p:txBody>
          <a:bodyPr/>
          <a:lstStyle/>
          <a:p>
            <a:fld id="{86EDDCF7-E661-4872-BD01-CA90F2EB4B91}" type="slidenum">
              <a:rPr lang="pt-BR" smtClean="0"/>
              <a:t>62</a:t>
            </a:fld>
            <a:endParaRPr lang="pt-BR"/>
          </a:p>
        </p:txBody>
      </p:sp>
    </p:spTree>
    <p:extLst>
      <p:ext uri="{BB962C8B-B14F-4D97-AF65-F5344CB8AC3E}">
        <p14:creationId xmlns:p14="http://schemas.microsoft.com/office/powerpoint/2010/main" val="17408640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REDES CAN</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564291" y="1018788"/>
            <a:ext cx="8209005" cy="2308324"/>
          </a:xfrm>
          <a:prstGeom prst="rect">
            <a:avLst/>
          </a:prstGeom>
        </p:spPr>
        <p:txBody>
          <a:bodyPr wrap="square">
            <a:spAutoFit/>
          </a:bodyPr>
          <a:lstStyle/>
          <a:p>
            <a:pPr algn="just"/>
            <a:r>
              <a:rPr lang="pt-BR" sz="1600" dirty="0" smtClean="0">
                <a:latin typeface="Arial" panose="020B0604020202020204" pitchFamily="34" charset="0"/>
                <a:cs typeface="Arial" panose="020B0604020202020204" pitchFamily="34" charset="0"/>
              </a:rPr>
              <a:t>Considerando o CAN fundamentado em 2 e 4 fios, seus condutores elétricos devem ser trançados e não blindados. Os dados enviados através da rede devem ser interpretados pela análise da diferença de potencial entre os fios CAN_H e CAN_L. Por isso, o barramento CAN é classificado como </a:t>
            </a:r>
            <a:r>
              <a:rPr lang="pt-BR" sz="1600" b="1" dirty="0" smtClean="0">
                <a:latin typeface="Arial" panose="020B0604020202020204" pitchFamily="34" charset="0"/>
                <a:cs typeface="Arial" panose="020B0604020202020204" pitchFamily="34" charset="0"/>
              </a:rPr>
              <a:t>Par Trançado Diferencial</a:t>
            </a:r>
            <a:r>
              <a:rPr lang="pt-BR" sz="1600" dirty="0" smtClean="0">
                <a:latin typeface="Arial" panose="020B0604020202020204" pitchFamily="34" charset="0"/>
                <a:cs typeface="Arial" panose="020B0604020202020204" pitchFamily="34" charset="0"/>
              </a:rPr>
              <a:t>. </a:t>
            </a:r>
          </a:p>
          <a:p>
            <a:pPr algn="just"/>
            <a:endParaRPr lang="pt-BR" sz="1600" dirty="0">
              <a:latin typeface="Arial" panose="020B0604020202020204" pitchFamily="34" charset="0"/>
              <a:cs typeface="Arial" panose="020B0604020202020204" pitchFamily="34" charset="0"/>
            </a:endParaRPr>
          </a:p>
          <a:p>
            <a:pPr algn="just"/>
            <a:r>
              <a:rPr lang="pt-BR" sz="1600" dirty="0" smtClean="0">
                <a:latin typeface="Arial" panose="020B0604020202020204" pitchFamily="34" charset="0"/>
                <a:cs typeface="Arial" panose="020B0604020202020204" pitchFamily="34" charset="0"/>
              </a:rPr>
              <a:t>Este conceito atenua fortemente os efeitos causados por interferências eletromagnéticas, uma vez que qualquer ação sobre um dos fios será sentida também pelo outro, causando flutuação em ambos os sinais para o mesmo sentido e com a mesma intensidade.</a:t>
            </a:r>
            <a:endParaRPr lang="pt-BR" sz="1600" b="0" i="0" dirty="0" smtClean="0">
              <a:solidFill>
                <a:srgbClr val="000000"/>
              </a:solidFill>
              <a:effectLst/>
              <a:latin typeface="Arial" panose="020B0604020202020204" pitchFamily="34" charset="0"/>
              <a:cs typeface="Arial" panose="020B0604020202020204" pitchFamily="34" charset="0"/>
            </a:endParaRPr>
          </a:p>
        </p:txBody>
      </p:sp>
      <p:sp>
        <p:nvSpPr>
          <p:cNvPr id="5" name="Retângulo 4"/>
          <p:cNvSpPr/>
          <p:nvPr/>
        </p:nvSpPr>
        <p:spPr>
          <a:xfrm>
            <a:off x="96793" y="5095010"/>
            <a:ext cx="4572000" cy="954107"/>
          </a:xfrm>
          <a:prstGeom prst="rect">
            <a:avLst/>
          </a:prstGeom>
        </p:spPr>
        <p:txBody>
          <a:bodyPr>
            <a:spAutoFit/>
          </a:bodyPr>
          <a:lstStyle/>
          <a:p>
            <a:pPr algn="just"/>
            <a:r>
              <a:rPr lang="pt-BR" sz="1400" b="0" i="0" dirty="0" smtClean="0">
                <a:solidFill>
                  <a:srgbClr val="000000"/>
                </a:solidFill>
                <a:effectLst/>
                <a:latin typeface="Arial" panose="020B0604020202020204" pitchFamily="34" charset="0"/>
                <a:cs typeface="Arial" panose="020B0604020202020204" pitchFamily="34" charset="0"/>
              </a:rPr>
              <a:t>No CAN, os dados não são representados por bits em nível “0” ou nível “1”. São representados por </a:t>
            </a:r>
            <a:r>
              <a:rPr lang="pt-BR" sz="1400" b="1" i="0" dirty="0" smtClean="0">
                <a:solidFill>
                  <a:srgbClr val="000000"/>
                </a:solidFill>
                <a:effectLst/>
                <a:latin typeface="Arial" panose="020B0604020202020204" pitchFamily="34" charset="0"/>
                <a:cs typeface="Arial" panose="020B0604020202020204" pitchFamily="34" charset="0"/>
              </a:rPr>
              <a:t>bits Dominantes</a:t>
            </a:r>
            <a:r>
              <a:rPr lang="pt-BR" sz="1400" b="0" i="0" dirty="0" smtClean="0">
                <a:solidFill>
                  <a:srgbClr val="000000"/>
                </a:solidFill>
                <a:effectLst/>
                <a:latin typeface="Arial" panose="020B0604020202020204" pitchFamily="34" charset="0"/>
                <a:cs typeface="Arial" panose="020B0604020202020204" pitchFamily="34" charset="0"/>
              </a:rPr>
              <a:t> e </a:t>
            </a:r>
            <a:r>
              <a:rPr lang="pt-BR" sz="1400" b="1" i="0" dirty="0" smtClean="0">
                <a:solidFill>
                  <a:srgbClr val="000000"/>
                </a:solidFill>
                <a:effectLst/>
                <a:latin typeface="Arial" panose="020B0604020202020204" pitchFamily="34" charset="0"/>
                <a:cs typeface="Arial" panose="020B0604020202020204" pitchFamily="34" charset="0"/>
              </a:rPr>
              <a:t>bits Recessivos</a:t>
            </a:r>
            <a:r>
              <a:rPr lang="pt-BR" sz="1400" b="0" i="0" dirty="0" smtClean="0">
                <a:solidFill>
                  <a:srgbClr val="000000"/>
                </a:solidFill>
                <a:effectLst/>
                <a:latin typeface="Arial" panose="020B0604020202020204" pitchFamily="34" charset="0"/>
                <a:cs typeface="Arial" panose="020B0604020202020204" pitchFamily="34" charset="0"/>
              </a:rPr>
              <a:t>, criados em função da condição presente nos fios CAN_H e CAN_L. </a:t>
            </a:r>
            <a:endParaRPr lang="pt-BR" sz="1400" dirty="0">
              <a:latin typeface="Arial" panose="020B0604020202020204" pitchFamily="34" charset="0"/>
              <a:cs typeface="Arial" panose="020B0604020202020204" pitchFamily="34" charset="0"/>
            </a:endParaRPr>
          </a:p>
        </p:txBody>
      </p:sp>
      <p:pic>
        <p:nvPicPr>
          <p:cNvPr id="5124" name="Picture 4" descr="http://www.pcs.usp.br/~laa/Grupos/EEM/CAN_Bus_Parte_2_files/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802" y="4284328"/>
            <a:ext cx="349567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ad can wiring_edited-1.jpg (628×2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291" y="3488668"/>
            <a:ext cx="3546390" cy="1202837"/>
          </a:xfrm>
          <a:prstGeom prst="rect">
            <a:avLst/>
          </a:prstGeom>
          <a:noFill/>
          <a:extLst>
            <a:ext uri="{909E8E84-426E-40DD-AFC4-6F175D3DCCD1}">
              <a14:hiddenFill xmlns:a14="http://schemas.microsoft.com/office/drawing/2010/main">
                <a:solidFill>
                  <a:srgbClr val="FFFFFF"/>
                </a:solidFill>
              </a14:hiddenFill>
            </a:ext>
          </a:extLst>
        </p:spPr>
      </p:pic>
      <p:sp>
        <p:nvSpPr>
          <p:cNvPr id="9" name="Espaço Reservado para Número de Slide 8"/>
          <p:cNvSpPr>
            <a:spLocks noGrp="1"/>
          </p:cNvSpPr>
          <p:nvPr>
            <p:ph type="sldNum" sz="quarter" idx="12"/>
          </p:nvPr>
        </p:nvSpPr>
        <p:spPr/>
        <p:txBody>
          <a:bodyPr/>
          <a:lstStyle/>
          <a:p>
            <a:fld id="{86EDDCF7-E661-4872-BD01-CA90F2EB4B91}" type="slidenum">
              <a:rPr lang="pt-BR" smtClean="0"/>
              <a:t>63</a:t>
            </a:fld>
            <a:endParaRPr lang="pt-BR"/>
          </a:p>
        </p:txBody>
      </p:sp>
    </p:spTree>
    <p:extLst>
      <p:ext uri="{BB962C8B-B14F-4D97-AF65-F5344CB8AC3E}">
        <p14:creationId xmlns:p14="http://schemas.microsoft.com/office/powerpoint/2010/main" val="6889937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latin typeface="Arial" panose="020B0604020202020204" pitchFamily="34" charset="0"/>
              <a:cs typeface="Arial" panose="020B0604020202020204" pitchFamily="34" charset="0"/>
            </a:endParaRP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smtClean="0">
                <a:latin typeface="Arial" panose="020B0604020202020204" pitchFamily="34" charset="0"/>
                <a:cs typeface="Arial" panose="020B0604020202020204" pitchFamily="34" charset="0"/>
              </a:rPr>
              <a:t>REDES CAN</a:t>
            </a:r>
            <a:endParaRPr lang="pt-BR" dirty="0">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266700" y="856602"/>
            <a:ext cx="84391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cs typeface="Arial" panose="020B0604020202020204" pitchFamily="34" charset="0"/>
              </a:rPr>
              <a:t>FO</a:t>
            </a:r>
            <a:r>
              <a:rPr kumimoji="0" lang="pt-BR" altLang="pt-BR" sz="1800" b="1" i="0" u="none" strike="noStrike" cap="none" normalizeH="0" baseline="0" dirty="0" smtClean="0" bmk="">
                <a:ln>
                  <a:noFill/>
                </a:ln>
                <a:solidFill>
                  <a:srgbClr val="000000"/>
                </a:solidFill>
                <a:effectLst/>
                <a:cs typeface="Arial" panose="020B0604020202020204" pitchFamily="34" charset="0"/>
              </a:rPr>
              <a:t>RMATOS DAS MENSAGENS</a:t>
            </a:r>
            <a:endParaRPr kumimoji="0" lang="pt-BR" altLang="pt-BR"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cs typeface="Arial" panose="020B0604020202020204" pitchFamily="34" charset="0"/>
              </a:rPr>
              <a:t>Existem dois formatos de mensagens no protocolo CAN: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cs typeface="Arial" panose="020B0604020202020204" pitchFamily="34" charset="0"/>
              </a:rPr>
              <a:t>CAN 2.0A –</a:t>
            </a:r>
            <a:r>
              <a:rPr kumimoji="0" lang="pt-BR" altLang="pt-BR" sz="1800" b="0" i="0" u="none" strike="noStrike" cap="none" normalizeH="0" baseline="0" dirty="0" smtClean="0">
                <a:ln>
                  <a:noFill/>
                </a:ln>
                <a:solidFill>
                  <a:srgbClr val="000000"/>
                </a:solidFill>
                <a:effectLst/>
                <a:cs typeface="Arial" panose="020B0604020202020204" pitchFamily="34" charset="0"/>
              </a:rPr>
              <a:t> </a:t>
            </a:r>
            <a:r>
              <a:rPr kumimoji="0" lang="pt-BR" altLang="pt-BR" sz="1800" b="0" i="1" u="none" strike="noStrike" cap="none" normalizeH="0" baseline="0" dirty="0" smtClean="0">
                <a:ln>
                  <a:noFill/>
                </a:ln>
                <a:solidFill>
                  <a:srgbClr val="000000"/>
                </a:solidFill>
                <a:effectLst/>
                <a:cs typeface="Arial" panose="020B0604020202020204" pitchFamily="34" charset="0"/>
              </a:rPr>
              <a:t>Mensagens com identificador de 11 bits</a:t>
            </a:r>
            <a:r>
              <a:rPr kumimoji="0" lang="pt-BR" altLang="pt-BR" sz="1800" b="0" i="0" u="none" strike="noStrike" cap="none" normalizeH="0" baseline="0" dirty="0" smtClean="0">
                <a:ln>
                  <a:noFill/>
                </a:ln>
                <a:solidFill>
                  <a:srgbClr val="000000"/>
                </a:solidFill>
                <a:effectLst/>
                <a:cs typeface="Arial" panose="020B0604020202020204" pitchFamily="34" charset="0"/>
              </a:rPr>
              <a:t>. É possível ter até 2048 mensagens em uma rede constituída sob este formato, o que pode caracterizar uma limitação em determinadas aplicações.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cs typeface="Arial" panose="020B0604020202020204" pitchFamily="34" charset="0"/>
              </a:rPr>
              <a:t>  </a:t>
            </a:r>
            <a:endParaRPr kumimoji="0" lang="pt-BR" altLang="pt-BR" sz="5700" b="0" i="0" u="none" strike="noStrike" cap="none" normalizeH="0" baseline="0" dirty="0" smtClean="0">
              <a:ln>
                <a:noFill/>
              </a:ln>
              <a:solidFill>
                <a:srgbClr val="000000"/>
              </a:solidFill>
              <a:effectLst/>
              <a:cs typeface="Arial" panose="020B0604020202020204" pitchFamily="34" charset="0"/>
            </a:endParaRPr>
          </a:p>
        </p:txBody>
      </p:sp>
      <p:pic>
        <p:nvPicPr>
          <p:cNvPr id="9218" name="Picture 2" descr="http://www.pcs.usp.br/~laa/Grupos/EEM/CAN_Bus_Parte_2_files/image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895" y="2749427"/>
            <a:ext cx="41148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266700" y="3909149"/>
            <a:ext cx="8439150" cy="923330"/>
          </a:xfrm>
          <a:prstGeom prst="rect">
            <a:avLst/>
          </a:prstGeom>
        </p:spPr>
        <p:txBody>
          <a:bodyPr wrap="square">
            <a:spAutoFit/>
          </a:bodyPr>
          <a:lstStyle/>
          <a:p>
            <a:pPr algn="just"/>
            <a:r>
              <a:rPr lang="pt-BR" b="1" i="0" dirty="0" smtClean="0">
                <a:solidFill>
                  <a:srgbClr val="000000"/>
                </a:solidFill>
                <a:effectLst/>
                <a:latin typeface="Arial" panose="020B0604020202020204" pitchFamily="34" charset="0"/>
                <a:cs typeface="Arial" panose="020B0604020202020204" pitchFamily="34" charset="0"/>
              </a:rPr>
              <a:t>CAN 2.0B – </a:t>
            </a:r>
            <a:r>
              <a:rPr lang="pt-BR" b="0" i="1" dirty="0" smtClean="0">
                <a:solidFill>
                  <a:srgbClr val="000000"/>
                </a:solidFill>
                <a:effectLst/>
                <a:latin typeface="Arial" panose="020B0604020202020204" pitchFamily="34" charset="0"/>
                <a:cs typeface="Arial" panose="020B0604020202020204" pitchFamily="34" charset="0"/>
              </a:rPr>
              <a:t>Mensagens com identificador de 29 bits</a:t>
            </a:r>
            <a:r>
              <a:rPr lang="pt-BR" b="0" i="0" dirty="0" smtClean="0">
                <a:solidFill>
                  <a:srgbClr val="000000"/>
                </a:solidFill>
                <a:effectLst/>
                <a:latin typeface="Arial" panose="020B0604020202020204" pitchFamily="34" charset="0"/>
                <a:cs typeface="Arial" panose="020B0604020202020204" pitchFamily="34" charset="0"/>
              </a:rPr>
              <a:t>. É possível ter, aproximadamente, 537 milhões de mensagens em uma rede constituída sob este formato.</a:t>
            </a:r>
            <a:endParaRPr lang="pt-BR" dirty="0">
              <a:latin typeface="Arial" panose="020B0604020202020204" pitchFamily="34" charset="0"/>
              <a:cs typeface="Arial" panose="020B0604020202020204" pitchFamily="34" charset="0"/>
            </a:endParaRPr>
          </a:p>
        </p:txBody>
      </p:sp>
      <p:pic>
        <p:nvPicPr>
          <p:cNvPr id="9220" name="Picture 4" descr="http://www.pcs.usp.br/~laa/Grupos/EEM/CAN_Bus_Parte_2_files/image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175" y="5018103"/>
            <a:ext cx="4648200" cy="800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4"/>
          <p:cNvSpPr>
            <a:spLocks noGrp="1"/>
          </p:cNvSpPr>
          <p:nvPr>
            <p:ph type="sldNum" sz="quarter" idx="12"/>
          </p:nvPr>
        </p:nvSpPr>
        <p:spPr/>
        <p:txBody>
          <a:bodyPr/>
          <a:lstStyle/>
          <a:p>
            <a:fld id="{86EDDCF7-E661-4872-BD01-CA90F2EB4B91}" type="slidenum">
              <a:rPr lang="pt-BR" smtClean="0"/>
              <a:t>64</a:t>
            </a:fld>
            <a:endParaRPr lang="pt-BR"/>
          </a:p>
        </p:txBody>
      </p:sp>
    </p:spTree>
    <p:extLst>
      <p:ext uri="{BB962C8B-B14F-4D97-AF65-F5344CB8AC3E}">
        <p14:creationId xmlns:p14="http://schemas.microsoft.com/office/powerpoint/2010/main" val="17008327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REDES CAN</a:t>
            </a:r>
            <a:endParaRPr lang="pt-BR" dirty="0">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181414" y="1968673"/>
            <a:ext cx="878116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1" u="none" strike="noStrike" cap="none" normalizeH="0" baseline="0" dirty="0" smtClean="0">
                <a:ln>
                  <a:noFill/>
                </a:ln>
                <a:solidFill>
                  <a:srgbClr val="000000"/>
                </a:solidFill>
                <a:effectLst/>
                <a:cs typeface="Arial" panose="020B0604020202020204" pitchFamily="34" charset="0"/>
              </a:rPr>
              <a:t>Bit </a:t>
            </a:r>
            <a:r>
              <a:rPr kumimoji="0" lang="pt-BR" altLang="pt-BR" sz="1800" b="0" i="1" u="none" strike="noStrike" cap="none" normalizeH="0" baseline="0" dirty="0" err="1" smtClean="0">
                <a:ln>
                  <a:noFill/>
                </a:ln>
                <a:solidFill>
                  <a:srgbClr val="000000"/>
                </a:solidFill>
                <a:effectLst/>
                <a:cs typeface="Arial" panose="020B0604020202020204" pitchFamily="34" charset="0"/>
              </a:rPr>
              <a:t>Monitoring</a:t>
            </a:r>
            <a:r>
              <a:rPr kumimoji="0" lang="pt-BR" altLang="pt-BR" sz="1800" b="0" i="1" u="none" strike="noStrike" cap="none" normalizeH="0" baseline="0" dirty="0" smtClean="0">
                <a:ln>
                  <a:noFill/>
                </a:ln>
                <a:solidFill>
                  <a:srgbClr val="000000"/>
                </a:solidFill>
                <a:effectLst/>
                <a:cs typeface="Arial" panose="020B0604020202020204" pitchFamily="34" charset="0"/>
              </a:rPr>
              <a:t>:</a:t>
            </a:r>
            <a:r>
              <a:rPr kumimoji="0" lang="pt-BR" altLang="pt-BR" sz="1800" b="0" i="0" u="none" strike="noStrike" cap="none" normalizeH="0" baseline="0" dirty="0" smtClean="0">
                <a:ln>
                  <a:noFill/>
                </a:ln>
                <a:solidFill>
                  <a:srgbClr val="000000"/>
                </a:solidFill>
                <a:effectLst/>
                <a:cs typeface="Arial" panose="020B0604020202020204" pitchFamily="34" charset="0"/>
              </a:rPr>
              <a:t> Após a escrita de um bit dominante, o módulo transmissor verifica o estado do barramento. Se o bit lido for recessivo, significará que existe um erro no barramento.</a:t>
            </a:r>
            <a:endParaRPr kumimoji="0" lang="pt-BR" altLang="pt-BR"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1" u="none" strike="noStrike" cap="none" normalizeH="0" baseline="0" dirty="0" smtClean="0">
              <a:ln>
                <a:noFill/>
              </a:ln>
              <a:solidFill>
                <a:srgbClr val="00000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1" u="none" strike="noStrike" cap="none" normalizeH="0" baseline="0" dirty="0" smtClean="0">
              <a:ln>
                <a:noFill/>
              </a:ln>
              <a:solidFill>
                <a:srgbClr val="00000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1" u="none" strike="noStrike" cap="none" normalizeH="0" baseline="0" dirty="0" smtClean="0">
                <a:ln>
                  <a:noFill/>
                </a:ln>
                <a:solidFill>
                  <a:srgbClr val="000000"/>
                </a:solidFill>
                <a:effectLst/>
                <a:cs typeface="Arial" panose="020B0604020202020204" pitchFamily="34" charset="0"/>
              </a:rPr>
              <a:t>Bit </a:t>
            </a:r>
            <a:r>
              <a:rPr kumimoji="0" lang="pt-BR" altLang="pt-BR" sz="1800" b="0" i="1" u="none" strike="noStrike" cap="none" normalizeH="0" baseline="0" dirty="0" err="1" smtClean="0">
                <a:ln>
                  <a:noFill/>
                </a:ln>
                <a:solidFill>
                  <a:srgbClr val="000000"/>
                </a:solidFill>
                <a:effectLst/>
                <a:cs typeface="Arial" panose="020B0604020202020204" pitchFamily="34" charset="0"/>
              </a:rPr>
              <a:t>Stuffing</a:t>
            </a:r>
            <a:r>
              <a:rPr kumimoji="0" lang="pt-BR" altLang="pt-BR" sz="1800" b="0" i="1" u="none" strike="noStrike" cap="none" normalizeH="0" baseline="0" dirty="0" smtClean="0">
                <a:ln>
                  <a:noFill/>
                </a:ln>
                <a:solidFill>
                  <a:srgbClr val="000000"/>
                </a:solidFill>
                <a:effectLst/>
                <a:cs typeface="Arial" panose="020B0604020202020204" pitchFamily="34" charset="0"/>
              </a:rPr>
              <a:t>:</a:t>
            </a:r>
            <a:r>
              <a:rPr kumimoji="0" lang="pt-BR" altLang="pt-BR" sz="1800" b="0" i="0" u="none" strike="noStrike" cap="none" normalizeH="0" baseline="0" dirty="0" smtClean="0">
                <a:ln>
                  <a:noFill/>
                </a:ln>
                <a:solidFill>
                  <a:srgbClr val="000000"/>
                </a:solidFill>
                <a:effectLst/>
                <a:cs typeface="Arial" panose="020B0604020202020204" pitchFamily="34" charset="0"/>
              </a:rPr>
              <a:t> Apenas cinco bits consecutivos podem ter o mesmo valor (dominante ou recessivo). Caso seja necessário transmitir</a:t>
            </a:r>
            <a:r>
              <a:rPr kumimoji="0" lang="pt-BR" altLang="pt-BR" sz="1800" b="0" i="0" u="none" strike="noStrike" cap="none" normalizeH="0" dirty="0" smtClean="0">
                <a:ln>
                  <a:noFill/>
                </a:ln>
                <a:solidFill>
                  <a:srgbClr val="000000"/>
                </a:solidFill>
                <a:effectLst/>
                <a:cs typeface="Arial" panose="020B0604020202020204" pitchFamily="34" charset="0"/>
              </a:rPr>
              <a:t> </a:t>
            </a:r>
            <a:r>
              <a:rPr kumimoji="0" lang="pt-BR" altLang="pt-BR" sz="1800" b="0" i="0" u="none" strike="noStrike" cap="none" normalizeH="0" baseline="0" dirty="0" smtClean="0">
                <a:ln>
                  <a:noFill/>
                </a:ln>
                <a:solidFill>
                  <a:srgbClr val="000000"/>
                </a:solidFill>
                <a:effectLst/>
                <a:cs typeface="Arial" panose="020B0604020202020204" pitchFamily="34" charset="0"/>
              </a:rPr>
              <a:t>sequencialmente seis ou mais bits de mesmo valor, o módulo transmissor inserirá, imediatamente após cada grupo de cinco bits consecutivos iguais, um bit de valor contrário. O módulo receptor ficará encarregado de, durante a leitura, retirar este bit, chamado de </a:t>
            </a:r>
            <a:r>
              <a:rPr kumimoji="0" lang="pt-BR" altLang="pt-BR" sz="1800" b="0" i="1" u="none" strike="noStrike" cap="none" normalizeH="0" baseline="0" dirty="0" err="1" smtClean="0">
                <a:ln>
                  <a:noFill/>
                </a:ln>
                <a:solidFill>
                  <a:srgbClr val="000000"/>
                </a:solidFill>
                <a:effectLst/>
                <a:cs typeface="Arial" panose="020B0604020202020204" pitchFamily="34" charset="0"/>
              </a:rPr>
              <a:t>Stuff</a:t>
            </a:r>
            <a:r>
              <a:rPr kumimoji="0" lang="pt-BR" altLang="pt-BR" sz="1800" b="0" i="1" u="none" strike="noStrike" cap="none" normalizeH="0" baseline="0" dirty="0" smtClean="0">
                <a:ln>
                  <a:noFill/>
                </a:ln>
                <a:solidFill>
                  <a:srgbClr val="000000"/>
                </a:solidFill>
                <a:effectLst/>
                <a:cs typeface="Arial" panose="020B0604020202020204" pitchFamily="34" charset="0"/>
              </a:rPr>
              <a:t> Bit</a:t>
            </a:r>
            <a:r>
              <a:rPr kumimoji="0" lang="pt-BR" altLang="pt-BR" sz="1800" b="0" i="0" u="none" strike="noStrike" cap="none" normalizeH="0" baseline="0" dirty="0" smtClean="0">
                <a:ln>
                  <a:noFill/>
                </a:ln>
                <a:solidFill>
                  <a:srgbClr val="000000"/>
                </a:solidFill>
                <a:effectLst/>
                <a:cs typeface="Arial" panose="020B0604020202020204" pitchFamily="34" charset="0"/>
              </a:rPr>
              <a:t>. Caso uma mensagem seja recebida com pelo menos seis bits consecutivos iguais, algo de errado terá ocorrido no barramento.</a:t>
            </a:r>
            <a:endParaRPr kumimoji="0" lang="pt-BR" altLang="pt-BR" sz="1800" b="0" i="0" u="none" strike="noStrike" cap="none" normalizeH="0" baseline="0" dirty="0" smtClean="0">
              <a:ln>
                <a:noFill/>
              </a:ln>
              <a:solidFill>
                <a:schemeClr val="tx1"/>
              </a:solidFill>
              <a:effectLst/>
              <a:cs typeface="Arial" panose="020B0604020202020204" pitchFamily="34" charset="0"/>
            </a:endParaRPr>
          </a:p>
        </p:txBody>
      </p:sp>
      <p:sp>
        <p:nvSpPr>
          <p:cNvPr id="5" name="Retângulo 4"/>
          <p:cNvSpPr/>
          <p:nvPr/>
        </p:nvSpPr>
        <p:spPr>
          <a:xfrm>
            <a:off x="181415" y="929072"/>
            <a:ext cx="2852127" cy="369332"/>
          </a:xfrm>
          <a:prstGeom prst="rect">
            <a:avLst/>
          </a:prstGeom>
        </p:spPr>
        <p:txBody>
          <a:bodyPr wrap="none">
            <a:spAutoFit/>
          </a:bodyPr>
          <a:lstStyle/>
          <a:p>
            <a:r>
              <a:rPr lang="pt-BR" b="1" i="0" dirty="0" smtClean="0">
                <a:solidFill>
                  <a:srgbClr val="000000"/>
                </a:solidFill>
                <a:effectLst/>
                <a:latin typeface="Arial" panose="020B0604020202020204" pitchFamily="34" charset="0"/>
                <a:cs typeface="Arial" panose="020B0604020202020204" pitchFamily="34" charset="0"/>
              </a:rPr>
              <a:t>DETECÇÃO DE FALHAS</a:t>
            </a:r>
            <a:endParaRPr lang="pt-BR" dirty="0">
              <a:latin typeface="Arial" panose="020B0604020202020204" pitchFamily="34" charset="0"/>
              <a:cs typeface="Arial" panose="020B0604020202020204" pitchFamily="34" charset="0"/>
            </a:endParaRPr>
          </a:p>
        </p:txBody>
      </p:sp>
      <p:sp>
        <p:nvSpPr>
          <p:cNvPr id="9" name="Retângulo 8"/>
          <p:cNvSpPr/>
          <p:nvPr/>
        </p:nvSpPr>
        <p:spPr>
          <a:xfrm>
            <a:off x="181414" y="1298404"/>
            <a:ext cx="7362385" cy="646331"/>
          </a:xfrm>
          <a:prstGeom prst="rect">
            <a:avLst/>
          </a:prstGeom>
        </p:spPr>
        <p:txBody>
          <a:bodyPr wrap="square">
            <a:spAutoFit/>
          </a:bodyPr>
          <a:lstStyle/>
          <a:p>
            <a:endParaRPr lang="pt-BR" b="1" i="0" dirty="0" smtClean="0">
              <a:solidFill>
                <a:srgbClr val="000000"/>
              </a:solidFill>
              <a:effectLst/>
              <a:latin typeface="Arial" panose="020B0604020202020204" pitchFamily="34" charset="0"/>
              <a:cs typeface="Arial" panose="020B0604020202020204" pitchFamily="34" charset="0"/>
            </a:endParaRPr>
          </a:p>
          <a:p>
            <a:r>
              <a:rPr lang="pt-BR" b="1" i="0" dirty="0" smtClean="0">
                <a:solidFill>
                  <a:srgbClr val="000000"/>
                </a:solidFill>
                <a:effectLst/>
                <a:latin typeface="Arial" panose="020B0604020202020204" pitchFamily="34" charset="0"/>
                <a:cs typeface="Arial" panose="020B0604020202020204" pitchFamily="34" charset="0"/>
              </a:rPr>
              <a:t>Nível de Bit – </a:t>
            </a:r>
            <a:r>
              <a:rPr lang="pt-BR" b="0" i="0" dirty="0" smtClean="0">
                <a:solidFill>
                  <a:srgbClr val="000000"/>
                </a:solidFill>
                <a:effectLst/>
                <a:latin typeface="Arial" panose="020B0604020202020204" pitchFamily="34" charset="0"/>
                <a:cs typeface="Arial" panose="020B0604020202020204" pitchFamily="34" charset="0"/>
              </a:rPr>
              <a:t>Possui dois tipos de erro possíveis:</a:t>
            </a:r>
            <a:endParaRPr lang="pt-BR"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65</a:t>
            </a:fld>
            <a:endParaRPr lang="pt-BR"/>
          </a:p>
        </p:txBody>
      </p:sp>
    </p:spTree>
    <p:extLst>
      <p:ext uri="{BB962C8B-B14F-4D97-AF65-F5344CB8AC3E}">
        <p14:creationId xmlns:p14="http://schemas.microsoft.com/office/powerpoint/2010/main" val="29161191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REDES CAN</a:t>
            </a:r>
            <a:endParaRPr lang="pt-BR" dirty="0">
              <a:latin typeface="Arial" panose="020B0604020202020204" pitchFamily="34" charset="0"/>
              <a:cs typeface="Arial" panose="020B0604020202020204" pitchFamily="34" charset="0"/>
            </a:endParaRPr>
          </a:p>
        </p:txBody>
      </p:sp>
      <p:sp>
        <p:nvSpPr>
          <p:cNvPr id="3" name="CaixaDeTexto 2"/>
          <p:cNvSpPr txBox="1"/>
          <p:nvPr/>
        </p:nvSpPr>
        <p:spPr>
          <a:xfrm>
            <a:off x="323850" y="1607769"/>
            <a:ext cx="8496299" cy="4524315"/>
          </a:xfrm>
          <a:prstGeom prst="rect">
            <a:avLst/>
          </a:prstGeom>
          <a:noFill/>
        </p:spPr>
        <p:txBody>
          <a:bodyPr wrap="square" rtlCol="0">
            <a:spAutoFit/>
          </a:bodyPr>
          <a:lstStyle/>
          <a:p>
            <a:pPr algn="just"/>
            <a:r>
              <a:rPr lang="pt-BR" i="1" dirty="0" smtClean="0">
                <a:latin typeface="Arial" panose="020B0604020202020204" pitchFamily="34" charset="0"/>
                <a:cs typeface="Arial" panose="020B0604020202020204" pitchFamily="34" charset="0"/>
              </a:rPr>
              <a:t>CRC ou </a:t>
            </a:r>
            <a:r>
              <a:rPr lang="pt-BR" i="1" dirty="0" err="1" smtClean="0">
                <a:latin typeface="Arial" panose="020B0604020202020204" pitchFamily="34" charset="0"/>
                <a:cs typeface="Arial" panose="020B0604020202020204" pitchFamily="34" charset="0"/>
              </a:rPr>
              <a:t>Cyclic</a:t>
            </a:r>
            <a:r>
              <a:rPr lang="pt-BR" i="1" dirty="0" smtClean="0">
                <a:latin typeface="Arial" panose="020B0604020202020204" pitchFamily="34" charset="0"/>
                <a:cs typeface="Arial" panose="020B0604020202020204" pitchFamily="34" charset="0"/>
              </a:rPr>
              <a:t> </a:t>
            </a:r>
            <a:r>
              <a:rPr lang="pt-BR" i="1" dirty="0" err="1" smtClean="0">
                <a:latin typeface="Arial" panose="020B0604020202020204" pitchFamily="34" charset="0"/>
                <a:cs typeface="Arial" panose="020B0604020202020204" pitchFamily="34" charset="0"/>
              </a:rPr>
              <a:t>Redundancy</a:t>
            </a:r>
            <a:r>
              <a:rPr lang="pt-BR" i="1" dirty="0" smtClean="0">
                <a:latin typeface="Arial" panose="020B0604020202020204" pitchFamily="34" charset="0"/>
                <a:cs typeface="Arial" panose="020B0604020202020204" pitchFamily="34" charset="0"/>
              </a:rPr>
              <a:t> </a:t>
            </a:r>
            <a:r>
              <a:rPr lang="pt-BR" i="1" dirty="0" err="1" smtClean="0">
                <a:latin typeface="Arial" panose="020B0604020202020204" pitchFamily="34" charset="0"/>
                <a:cs typeface="Arial" panose="020B0604020202020204" pitchFamily="34" charset="0"/>
              </a:rPr>
              <a:t>Check</a:t>
            </a:r>
            <a:r>
              <a:rPr lang="pt-BR" i="1" dirty="0" smtClean="0">
                <a:latin typeface="Arial" panose="020B0604020202020204" pitchFamily="34" charset="0"/>
                <a:cs typeface="Arial" panose="020B0604020202020204" pitchFamily="34" charset="0"/>
              </a:rPr>
              <a:t>:</a:t>
            </a:r>
            <a:r>
              <a:rPr lang="pt-BR" dirty="0" smtClean="0">
                <a:latin typeface="Arial" panose="020B0604020202020204" pitchFamily="34" charset="0"/>
                <a:cs typeface="Arial" panose="020B0604020202020204" pitchFamily="34" charset="0"/>
              </a:rPr>
              <a:t> Funciona como um </a:t>
            </a:r>
            <a:r>
              <a:rPr lang="pt-BR" i="1" dirty="0" err="1" smtClean="0">
                <a:latin typeface="Arial" panose="020B0604020202020204" pitchFamily="34" charset="0"/>
                <a:cs typeface="Arial" panose="020B0604020202020204" pitchFamily="34" charset="0"/>
              </a:rPr>
              <a:t>checksum</a:t>
            </a:r>
            <a:r>
              <a:rPr lang="pt-BR" dirty="0" smtClean="0">
                <a:latin typeface="Arial" panose="020B0604020202020204" pitchFamily="34" charset="0"/>
                <a:cs typeface="Arial" panose="020B0604020202020204" pitchFamily="34" charset="0"/>
              </a:rPr>
              <a:t>. O módulo transmissor calcula um valor em função dos bits da mensagem e o transmite juntamente com ela. Os módulos receptores recalculam este CRC e verificam se este é igual ao transmitido com a mensagem.</a:t>
            </a:r>
          </a:p>
          <a:p>
            <a:pPr algn="just"/>
            <a:endParaRPr lang="pt-BR" dirty="0" smtClean="0">
              <a:latin typeface="Arial" panose="020B0604020202020204" pitchFamily="34" charset="0"/>
              <a:cs typeface="Arial" panose="020B0604020202020204" pitchFamily="34" charset="0"/>
            </a:endParaRPr>
          </a:p>
          <a:p>
            <a:pPr algn="just"/>
            <a:r>
              <a:rPr lang="pt-BR" i="1" dirty="0" smtClean="0">
                <a:latin typeface="Arial" panose="020B0604020202020204" pitchFamily="34" charset="0"/>
                <a:cs typeface="Arial" panose="020B0604020202020204" pitchFamily="34" charset="0"/>
              </a:rPr>
              <a:t>Frame </a:t>
            </a:r>
            <a:r>
              <a:rPr lang="pt-BR" i="1" dirty="0" err="1" smtClean="0">
                <a:latin typeface="Arial" panose="020B0604020202020204" pitchFamily="34" charset="0"/>
                <a:cs typeface="Arial" panose="020B0604020202020204" pitchFamily="34" charset="0"/>
              </a:rPr>
              <a:t>Check</a:t>
            </a:r>
            <a:r>
              <a:rPr lang="pt-BR" i="1" dirty="0" smtClean="0">
                <a:latin typeface="Arial" panose="020B0604020202020204" pitchFamily="34" charset="0"/>
                <a:cs typeface="Arial" panose="020B0604020202020204" pitchFamily="34" charset="0"/>
              </a:rPr>
              <a:t>:</a:t>
            </a:r>
            <a:r>
              <a:rPr lang="pt-BR" dirty="0" smtClean="0">
                <a:latin typeface="Arial" panose="020B0604020202020204" pitchFamily="34" charset="0"/>
                <a:cs typeface="Arial" panose="020B0604020202020204" pitchFamily="34" charset="0"/>
              </a:rPr>
              <a:t> Os módulos receptores analisam o conteúdo de alguns bits da mensagem recebida. Estes bits não mudam de mensagem para mensagem e são determinados pelo padrão CAN.</a:t>
            </a:r>
          </a:p>
          <a:p>
            <a:pPr algn="just"/>
            <a:endParaRPr lang="pt-BR" dirty="0" smtClean="0">
              <a:latin typeface="Arial" panose="020B0604020202020204" pitchFamily="34" charset="0"/>
              <a:cs typeface="Arial" panose="020B0604020202020204" pitchFamily="34" charset="0"/>
            </a:endParaRPr>
          </a:p>
          <a:p>
            <a:pPr algn="just"/>
            <a:r>
              <a:rPr lang="pt-BR" i="1" dirty="0" err="1" smtClean="0">
                <a:latin typeface="Arial" panose="020B0604020202020204" pitchFamily="34" charset="0"/>
                <a:cs typeface="Arial" panose="020B0604020202020204" pitchFamily="34" charset="0"/>
              </a:rPr>
              <a:t>Acknowledgment</a:t>
            </a:r>
            <a:r>
              <a:rPr lang="pt-BR" i="1" dirty="0" smtClean="0">
                <a:latin typeface="Arial" panose="020B0604020202020204" pitchFamily="34" charset="0"/>
                <a:cs typeface="Arial" panose="020B0604020202020204" pitchFamily="34" charset="0"/>
              </a:rPr>
              <a:t> </a:t>
            </a:r>
            <a:r>
              <a:rPr lang="pt-BR" i="1" dirty="0" err="1" smtClean="0">
                <a:latin typeface="Arial" panose="020B0604020202020204" pitchFamily="34" charset="0"/>
                <a:cs typeface="Arial" panose="020B0604020202020204" pitchFamily="34" charset="0"/>
              </a:rPr>
              <a:t>Error</a:t>
            </a:r>
            <a:r>
              <a:rPr lang="pt-BR" i="1" dirty="0" smtClean="0">
                <a:latin typeface="Arial" panose="020B0604020202020204" pitchFamily="34" charset="0"/>
                <a:cs typeface="Arial" panose="020B0604020202020204" pitchFamily="34" charset="0"/>
              </a:rPr>
              <a:t> </a:t>
            </a:r>
            <a:r>
              <a:rPr lang="pt-BR" i="1" dirty="0" err="1" smtClean="0">
                <a:latin typeface="Arial" panose="020B0604020202020204" pitchFamily="34" charset="0"/>
                <a:cs typeface="Arial" panose="020B0604020202020204" pitchFamily="34" charset="0"/>
              </a:rPr>
              <a:t>Check</a:t>
            </a:r>
            <a:r>
              <a:rPr lang="pt-BR" i="1" dirty="0" smtClean="0">
                <a:latin typeface="Arial" panose="020B0604020202020204" pitchFamily="34" charset="0"/>
                <a:cs typeface="Arial" panose="020B0604020202020204" pitchFamily="34" charset="0"/>
              </a:rPr>
              <a:t>:</a:t>
            </a:r>
            <a:r>
              <a:rPr lang="pt-BR" dirty="0" smtClean="0">
                <a:latin typeface="Arial" panose="020B0604020202020204" pitchFamily="34" charset="0"/>
                <a:cs typeface="Arial" panose="020B0604020202020204" pitchFamily="34" charset="0"/>
              </a:rPr>
              <a:t> Os módulos receptores respondem a cada mensagem íntegra recebida, escrevendo um bit dominante no campo ACK de uma mensagem resposta que é enviada ao módulo transmissor. Caso esta mensagem resposta não seja recebida (pelo transmissor original da mensagem), significará que, ou a mensagem de dados transmitida estava corrompida, ou nenhum módulo a recebeu.</a:t>
            </a:r>
          </a:p>
          <a:p>
            <a:pPr algn="just"/>
            <a:endParaRPr lang="pt-BR" dirty="0">
              <a:latin typeface="Arial" panose="020B0604020202020204" pitchFamily="34" charset="0"/>
              <a:cs typeface="Arial" panose="020B0604020202020204" pitchFamily="34" charset="0"/>
            </a:endParaRPr>
          </a:p>
        </p:txBody>
      </p:sp>
      <p:sp>
        <p:nvSpPr>
          <p:cNvPr id="9" name="Retângulo 8"/>
          <p:cNvSpPr/>
          <p:nvPr/>
        </p:nvSpPr>
        <p:spPr>
          <a:xfrm>
            <a:off x="323849" y="961438"/>
            <a:ext cx="7115175" cy="369332"/>
          </a:xfrm>
          <a:prstGeom prst="rect">
            <a:avLst/>
          </a:prstGeom>
        </p:spPr>
        <p:txBody>
          <a:bodyPr wrap="square">
            <a:spAutoFit/>
          </a:bodyPr>
          <a:lstStyle/>
          <a:p>
            <a:r>
              <a:rPr lang="pt-BR" b="1" i="0" dirty="0" smtClean="0">
                <a:solidFill>
                  <a:srgbClr val="000000"/>
                </a:solidFill>
                <a:effectLst/>
                <a:latin typeface="Arial" panose="020B0604020202020204" pitchFamily="34" charset="0"/>
                <a:cs typeface="Arial" panose="020B0604020202020204" pitchFamily="34" charset="0"/>
              </a:rPr>
              <a:t>Nível de Mensagem –</a:t>
            </a:r>
            <a:r>
              <a:rPr lang="pt-BR" b="0" i="0" dirty="0" smtClean="0">
                <a:solidFill>
                  <a:srgbClr val="000000"/>
                </a:solidFill>
                <a:effectLst/>
                <a:latin typeface="Arial" panose="020B0604020202020204" pitchFamily="34" charset="0"/>
                <a:cs typeface="Arial" panose="020B0604020202020204" pitchFamily="34" charset="0"/>
              </a:rPr>
              <a:t> São três os tipos de erro possíveis:</a:t>
            </a:r>
            <a:endParaRPr lang="pt-BR"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66</a:t>
            </a:fld>
            <a:endParaRPr lang="pt-BR"/>
          </a:p>
        </p:txBody>
      </p:sp>
    </p:spTree>
    <p:extLst>
      <p:ext uri="{BB962C8B-B14F-4D97-AF65-F5344CB8AC3E}">
        <p14:creationId xmlns:p14="http://schemas.microsoft.com/office/powerpoint/2010/main" val="16750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REDES CAN</a:t>
            </a:r>
            <a:endParaRPr lang="pt-BR" dirty="0">
              <a:latin typeface="Arial" panose="020B0604020202020204" pitchFamily="34" charset="0"/>
              <a:cs typeface="Arial" panose="020B0604020202020204" pitchFamily="34" charset="0"/>
            </a:endParaRPr>
          </a:p>
        </p:txBody>
      </p:sp>
      <p:sp>
        <p:nvSpPr>
          <p:cNvPr id="3" name="CaixaDeTexto 2"/>
          <p:cNvSpPr txBox="1"/>
          <p:nvPr/>
        </p:nvSpPr>
        <p:spPr>
          <a:xfrm>
            <a:off x="121594" y="974755"/>
            <a:ext cx="8713313" cy="646331"/>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Exemplo dos frames de uma rede CAN de um caminhão sendo observados no </a:t>
            </a:r>
            <a:r>
              <a:rPr lang="pt-BR" dirty="0" err="1" smtClean="0">
                <a:latin typeface="Arial" panose="020B0604020202020204" pitchFamily="34" charset="0"/>
                <a:cs typeface="Arial" panose="020B0604020202020204" pitchFamily="34" charset="0"/>
              </a:rPr>
              <a:t>Busmaster</a:t>
            </a:r>
            <a:r>
              <a:rPr lang="pt-BR" dirty="0" smtClean="0">
                <a:latin typeface="Arial" panose="020B0604020202020204" pitchFamily="34" charset="0"/>
                <a:cs typeface="Arial" panose="020B0604020202020204" pitchFamily="34" charset="0"/>
              </a:rPr>
              <a:t> (ETAS)</a:t>
            </a:r>
            <a:endParaRPr lang="pt-BR" dirty="0">
              <a:latin typeface="Arial" panose="020B0604020202020204" pitchFamily="34" charset="0"/>
              <a:cs typeface="Arial" panose="020B0604020202020204" pitchFamily="34" charset="0"/>
            </a:endParaRPr>
          </a:p>
        </p:txBody>
      </p:sp>
      <p:graphicFrame>
        <p:nvGraphicFramePr>
          <p:cNvPr id="7" name="Objeto 6"/>
          <p:cNvGraphicFramePr>
            <a:graphicFrameLocks noChangeAspect="1"/>
          </p:cNvGraphicFramePr>
          <p:nvPr>
            <p:extLst/>
          </p:nvPr>
        </p:nvGraphicFramePr>
        <p:xfrm>
          <a:off x="840673" y="1686181"/>
          <a:ext cx="7462654" cy="4324853"/>
        </p:xfrm>
        <a:graphic>
          <a:graphicData uri="http://schemas.openxmlformats.org/presentationml/2006/ole">
            <mc:AlternateContent xmlns:mc="http://schemas.openxmlformats.org/markup-compatibility/2006">
              <mc:Choice xmlns:v="urn:schemas-microsoft-com:vml" Requires="v">
                <p:oleObj spid="_x0000_s5149" name="Image" r:id="rId4" imgW="11415600" imgH="6615720" progId="Photoshop.Image.13">
                  <p:embed/>
                </p:oleObj>
              </mc:Choice>
              <mc:Fallback>
                <p:oleObj name="Image" r:id="rId4" imgW="11415600" imgH="6615720" progId="Photoshop.Image.13">
                  <p:embed/>
                  <p:pic>
                    <p:nvPicPr>
                      <p:cNvPr id="0" name=""/>
                      <p:cNvPicPr/>
                      <p:nvPr/>
                    </p:nvPicPr>
                    <p:blipFill>
                      <a:blip r:embed="rId5"/>
                      <a:stretch>
                        <a:fillRect/>
                      </a:stretch>
                    </p:blipFill>
                    <p:spPr>
                      <a:xfrm>
                        <a:off x="840673" y="1686181"/>
                        <a:ext cx="7462654" cy="4324853"/>
                      </a:xfrm>
                      <a:prstGeom prst="rect">
                        <a:avLst/>
                      </a:prstGeom>
                    </p:spPr>
                  </p:pic>
                </p:oleObj>
              </mc:Fallback>
            </mc:AlternateContent>
          </a:graphicData>
        </a:graphic>
      </p:graphicFrame>
      <p:graphicFrame>
        <p:nvGraphicFramePr>
          <p:cNvPr id="2" name="Objeto 1"/>
          <p:cNvGraphicFramePr>
            <a:graphicFrameLocks noChangeAspect="1"/>
          </p:cNvGraphicFramePr>
          <p:nvPr>
            <p:extLst/>
          </p:nvPr>
        </p:nvGraphicFramePr>
        <p:xfrm>
          <a:off x="865401" y="1692866"/>
          <a:ext cx="7437925" cy="4321476"/>
        </p:xfrm>
        <a:graphic>
          <a:graphicData uri="http://schemas.openxmlformats.org/presentationml/2006/ole">
            <mc:AlternateContent xmlns:mc="http://schemas.openxmlformats.org/markup-compatibility/2006">
              <mc:Choice xmlns:v="urn:schemas-microsoft-com:vml" Requires="v">
                <p:oleObj spid="_x0000_s5150" name="Image" r:id="rId6" imgW="11364840" imgH="6603120" progId="Photoshop.Image.13">
                  <p:embed/>
                </p:oleObj>
              </mc:Choice>
              <mc:Fallback>
                <p:oleObj name="Image" r:id="rId6" imgW="11364840" imgH="6603120" progId="Photoshop.Image.13">
                  <p:embed/>
                  <p:pic>
                    <p:nvPicPr>
                      <p:cNvPr id="0" name=""/>
                      <p:cNvPicPr/>
                      <p:nvPr/>
                    </p:nvPicPr>
                    <p:blipFill>
                      <a:blip r:embed="rId7"/>
                      <a:stretch>
                        <a:fillRect/>
                      </a:stretch>
                    </p:blipFill>
                    <p:spPr>
                      <a:xfrm>
                        <a:off x="865401" y="1692866"/>
                        <a:ext cx="7437925" cy="4321476"/>
                      </a:xfrm>
                      <a:prstGeom prst="rect">
                        <a:avLst/>
                      </a:prstGeom>
                    </p:spPr>
                  </p:pic>
                </p:oleObj>
              </mc:Fallback>
            </mc:AlternateContent>
          </a:graphicData>
        </a:graphic>
      </p:graphicFrame>
      <p:graphicFrame>
        <p:nvGraphicFramePr>
          <p:cNvPr id="5" name="Objeto 4"/>
          <p:cNvGraphicFramePr>
            <a:graphicFrameLocks noChangeAspect="1"/>
          </p:cNvGraphicFramePr>
          <p:nvPr>
            <p:extLst/>
          </p:nvPr>
        </p:nvGraphicFramePr>
        <p:xfrm>
          <a:off x="811914" y="1647081"/>
          <a:ext cx="7491412" cy="4324853"/>
        </p:xfrm>
        <a:graphic>
          <a:graphicData uri="http://schemas.openxmlformats.org/presentationml/2006/ole">
            <mc:AlternateContent xmlns:mc="http://schemas.openxmlformats.org/markup-compatibility/2006">
              <mc:Choice xmlns:v="urn:schemas-microsoft-com:vml" Requires="v">
                <p:oleObj spid="_x0000_s5151" name="Image" r:id="rId8" imgW="11415600" imgH="6590160" progId="Photoshop.Image.13">
                  <p:embed/>
                </p:oleObj>
              </mc:Choice>
              <mc:Fallback>
                <p:oleObj name="Image" r:id="rId8" imgW="11415600" imgH="6590160" progId="Photoshop.Image.13">
                  <p:embed/>
                  <p:pic>
                    <p:nvPicPr>
                      <p:cNvPr id="0" name=""/>
                      <p:cNvPicPr/>
                      <p:nvPr/>
                    </p:nvPicPr>
                    <p:blipFill>
                      <a:blip r:embed="rId9"/>
                      <a:stretch>
                        <a:fillRect/>
                      </a:stretch>
                    </p:blipFill>
                    <p:spPr>
                      <a:xfrm>
                        <a:off x="811914" y="1647081"/>
                        <a:ext cx="7491412" cy="4324853"/>
                      </a:xfrm>
                      <a:prstGeom prst="rect">
                        <a:avLst/>
                      </a:prstGeom>
                    </p:spPr>
                  </p:pic>
                </p:oleObj>
              </mc:Fallback>
            </mc:AlternateContent>
          </a:graphicData>
        </a:graphic>
      </p:graphicFrame>
      <p:sp>
        <p:nvSpPr>
          <p:cNvPr id="9" name="Espaço Reservado para Número de Slide 8"/>
          <p:cNvSpPr>
            <a:spLocks noGrp="1"/>
          </p:cNvSpPr>
          <p:nvPr>
            <p:ph type="sldNum" sz="quarter" idx="12"/>
          </p:nvPr>
        </p:nvSpPr>
        <p:spPr/>
        <p:txBody>
          <a:bodyPr/>
          <a:lstStyle/>
          <a:p>
            <a:fld id="{86EDDCF7-E661-4872-BD01-CA90F2EB4B91}" type="slidenum">
              <a:rPr lang="pt-BR" smtClean="0"/>
              <a:t>67</a:t>
            </a:fld>
            <a:endParaRPr lang="pt-BR"/>
          </a:p>
        </p:txBody>
      </p:sp>
    </p:spTree>
    <p:extLst>
      <p:ext uri="{BB962C8B-B14F-4D97-AF65-F5344CB8AC3E}">
        <p14:creationId xmlns:p14="http://schemas.microsoft.com/office/powerpoint/2010/main" val="144913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10" name="Retângulo 9"/>
          <p:cNvSpPr/>
          <p:nvPr/>
        </p:nvSpPr>
        <p:spPr>
          <a:xfrm>
            <a:off x="2073302" y="3040748"/>
            <a:ext cx="5775940" cy="1200329"/>
          </a:xfrm>
          <a:prstGeom prst="rect">
            <a:avLst/>
          </a:prstGeom>
        </p:spPr>
        <p:txBody>
          <a:bodyPr wrap="none">
            <a:spAutoFit/>
          </a:bodyPr>
          <a:lstStyle/>
          <a:p>
            <a:pPr algn="ctr"/>
            <a:r>
              <a:rPr lang="pt-BR" sz="3600" dirty="0" smtClean="0">
                <a:latin typeface="Arial" panose="020B0604020202020204" pitchFamily="34" charset="0"/>
                <a:cs typeface="Arial" panose="020B0604020202020204" pitchFamily="34" charset="0"/>
              </a:rPr>
              <a:t>10. Desenvolvimento </a:t>
            </a:r>
            <a:r>
              <a:rPr lang="pt-BR" sz="3600" dirty="0" smtClean="0">
                <a:latin typeface="Arial" panose="020B0604020202020204" pitchFamily="34" charset="0"/>
                <a:cs typeface="Arial" panose="020B0604020202020204" pitchFamily="34" charset="0"/>
              </a:rPr>
              <a:t>MBD </a:t>
            </a:r>
          </a:p>
          <a:p>
            <a:pPr algn="ctr"/>
            <a:r>
              <a:rPr lang="pt-BR" sz="3600" dirty="0" smtClean="0">
                <a:latin typeface="Arial" panose="020B0604020202020204" pitchFamily="34" charset="0"/>
                <a:cs typeface="Arial" panose="020B0604020202020204" pitchFamily="34" charset="0"/>
              </a:rPr>
              <a:t>Com Protocolo CAN</a:t>
            </a:r>
            <a:endParaRPr lang="pt-BR" sz="3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68</a:t>
            </a:fld>
            <a:endParaRPr lang="pt-BR"/>
          </a:p>
        </p:txBody>
      </p:sp>
    </p:spTree>
    <p:extLst>
      <p:ext uri="{BB962C8B-B14F-4D97-AF65-F5344CB8AC3E}">
        <p14:creationId xmlns:p14="http://schemas.microsoft.com/office/powerpoint/2010/main" val="22603677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DESENVOLVIMENTO MBD COM PROTOCOLO CAN</a:t>
            </a:r>
            <a:endParaRPr lang="pt-BR" dirty="0">
              <a:latin typeface="Arial" panose="020B0604020202020204" pitchFamily="34" charset="0"/>
              <a:cs typeface="Arial" panose="020B0604020202020204" pitchFamily="34" charset="0"/>
            </a:endParaRPr>
          </a:p>
        </p:txBody>
      </p:sp>
      <p:pic>
        <p:nvPicPr>
          <p:cNvPr id="7" name="Imagem 6" descr="C:\Users\LAB-Franco\Documents\UTFPR\Iniciação Científica\IPC\ESCRITA\Imagens\NO_CAN_GENERAL.pn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33452"/>
            <a:ext cx="3580327" cy="5289314"/>
          </a:xfrm>
          <a:prstGeom prst="rect">
            <a:avLst/>
          </a:prstGeom>
          <a:noFill/>
          <a:ln>
            <a:noFill/>
          </a:ln>
        </p:spPr>
      </p:pic>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91" y="2429971"/>
            <a:ext cx="3301374" cy="1837849"/>
          </a:xfrm>
          <a:prstGeom prst="rect">
            <a:avLst/>
          </a:prstGeom>
        </p:spPr>
      </p:pic>
      <p:sp>
        <p:nvSpPr>
          <p:cNvPr id="3" name="Seta para a esquerda 2"/>
          <p:cNvSpPr/>
          <p:nvPr/>
        </p:nvSpPr>
        <p:spPr>
          <a:xfrm>
            <a:off x="3810097" y="3070924"/>
            <a:ext cx="1006602" cy="2775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Número de Slide 4"/>
          <p:cNvSpPr>
            <a:spLocks noGrp="1"/>
          </p:cNvSpPr>
          <p:nvPr>
            <p:ph type="sldNum" sz="quarter" idx="12"/>
          </p:nvPr>
        </p:nvSpPr>
        <p:spPr/>
        <p:txBody>
          <a:bodyPr/>
          <a:lstStyle/>
          <a:p>
            <a:fld id="{86EDDCF7-E661-4872-BD01-CA90F2EB4B91}" type="slidenum">
              <a:rPr lang="pt-BR" smtClean="0"/>
              <a:t>69</a:t>
            </a:fld>
            <a:endParaRPr lang="pt-BR"/>
          </a:p>
        </p:txBody>
      </p:sp>
    </p:spTree>
    <p:extLst>
      <p:ext uri="{BB962C8B-B14F-4D97-AF65-F5344CB8AC3E}">
        <p14:creationId xmlns:p14="http://schemas.microsoft.com/office/powerpoint/2010/main" val="21320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2" name="Retângulo 1"/>
          <p:cNvSpPr/>
          <p:nvPr/>
        </p:nvSpPr>
        <p:spPr>
          <a:xfrm>
            <a:off x="1607086" y="3091418"/>
            <a:ext cx="5929828" cy="646331"/>
          </a:xfrm>
          <a:prstGeom prst="rect">
            <a:avLst/>
          </a:prstGeom>
        </p:spPr>
        <p:txBody>
          <a:bodyPr wrap="none">
            <a:spAutoFit/>
          </a:bodyPr>
          <a:lstStyle/>
          <a:p>
            <a:r>
              <a:rPr lang="pt-BR" sz="3600" dirty="0" smtClean="0">
                <a:latin typeface="Arial" panose="020B0604020202020204" pitchFamily="34" charset="0"/>
                <a:cs typeface="Arial" panose="020B0604020202020204" pitchFamily="34" charset="0"/>
              </a:rPr>
              <a:t>Miniaturização </a:t>
            </a:r>
            <a:r>
              <a:rPr lang="pt-BR" sz="3600" dirty="0">
                <a:latin typeface="Arial" panose="020B0604020202020204" pitchFamily="34" charset="0"/>
                <a:cs typeface="Arial" panose="020B0604020202020204" pitchFamily="34" charset="0"/>
              </a:rPr>
              <a:t>do Hardware</a:t>
            </a: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7</a:t>
            </a:fld>
            <a:endParaRPr lang="pt-BR"/>
          </a:p>
        </p:txBody>
      </p:sp>
    </p:spTree>
    <p:extLst>
      <p:ext uri="{BB962C8B-B14F-4D97-AF65-F5344CB8AC3E}">
        <p14:creationId xmlns:p14="http://schemas.microsoft.com/office/powerpoint/2010/main" val="19382508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DESENVOLVIMENTO MBD COM PROTOCOLO CAN</a:t>
            </a:r>
            <a:endParaRPr lang="pt-BR" dirty="0">
              <a:latin typeface="Arial" panose="020B0604020202020204" pitchFamily="34" charset="0"/>
              <a:cs typeface="Arial" panose="020B0604020202020204" pitchFamily="34" charset="0"/>
            </a:endParaRPr>
          </a:p>
        </p:txBody>
      </p:sp>
      <p:pic>
        <p:nvPicPr>
          <p:cNvPr id="9" name="Imagem 8" descr="C:\Users\LAB-Franco\Documents\UTFPR\Iniciação Científica\IPC\ESCRITA\Imagens\CAN_GENERAL.png"/>
          <p:cNvPicPr/>
          <p:nvPr/>
        </p:nvPicPr>
        <p:blipFill>
          <a:blip r:embed="rId3">
            <a:extLst>
              <a:ext uri="{28A0092B-C50C-407E-A947-70E740481C1C}">
                <a14:useLocalDpi xmlns:a14="http://schemas.microsoft.com/office/drawing/2010/main" val="0"/>
              </a:ext>
            </a:extLst>
          </a:blip>
          <a:srcRect/>
          <a:stretch>
            <a:fillRect/>
          </a:stretch>
        </p:blipFill>
        <p:spPr bwMode="auto">
          <a:xfrm>
            <a:off x="2327640" y="928894"/>
            <a:ext cx="6515102" cy="5203190"/>
          </a:xfrm>
          <a:prstGeom prst="rect">
            <a:avLst/>
          </a:prstGeom>
          <a:noFill/>
          <a:ln>
            <a:noFill/>
          </a:ln>
        </p:spPr>
      </p:pic>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9" y="1333494"/>
            <a:ext cx="2027696" cy="1128802"/>
          </a:xfrm>
          <a:prstGeom prst="rect">
            <a:avLst/>
          </a:prstGeom>
        </p:spPr>
      </p:pic>
      <p:pic>
        <p:nvPicPr>
          <p:cNvPr id="2" name="Imagem 1"/>
          <p:cNvPicPr>
            <a:picLocks noChangeAspect="1"/>
          </p:cNvPicPr>
          <p:nvPr/>
        </p:nvPicPr>
        <p:blipFill>
          <a:blip r:embed="rId5"/>
          <a:stretch>
            <a:fillRect/>
          </a:stretch>
        </p:blipFill>
        <p:spPr>
          <a:xfrm>
            <a:off x="78770" y="2754805"/>
            <a:ext cx="2027696" cy="1108999"/>
          </a:xfrm>
          <a:prstGeom prst="rect">
            <a:avLst/>
          </a:prstGeom>
        </p:spPr>
      </p:pic>
      <p:sp>
        <p:nvSpPr>
          <p:cNvPr id="12" name="Seta para a esquerda 11"/>
          <p:cNvSpPr/>
          <p:nvPr/>
        </p:nvSpPr>
        <p:spPr>
          <a:xfrm>
            <a:off x="2226211" y="3161964"/>
            <a:ext cx="1418510" cy="2560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esquerda 15"/>
          <p:cNvSpPr/>
          <p:nvPr/>
        </p:nvSpPr>
        <p:spPr>
          <a:xfrm>
            <a:off x="2132223" y="1860267"/>
            <a:ext cx="605106" cy="200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esquerda 16"/>
          <p:cNvSpPr/>
          <p:nvPr/>
        </p:nvSpPr>
        <p:spPr>
          <a:xfrm>
            <a:off x="2120012" y="1843055"/>
            <a:ext cx="2683807" cy="2304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70</a:t>
            </a:fld>
            <a:endParaRPr lang="pt-BR"/>
          </a:p>
        </p:txBody>
      </p:sp>
    </p:spTree>
    <p:extLst>
      <p:ext uri="{BB962C8B-B14F-4D97-AF65-F5344CB8AC3E}">
        <p14:creationId xmlns:p14="http://schemas.microsoft.com/office/powerpoint/2010/main" val="105704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10" name="Retângulo 9"/>
          <p:cNvSpPr/>
          <p:nvPr/>
        </p:nvSpPr>
        <p:spPr>
          <a:xfrm>
            <a:off x="2259685" y="3040748"/>
            <a:ext cx="5160708" cy="646331"/>
          </a:xfrm>
          <a:prstGeom prst="rect">
            <a:avLst/>
          </a:prstGeom>
        </p:spPr>
        <p:txBody>
          <a:bodyPr wrap="none">
            <a:spAutoFit/>
          </a:bodyPr>
          <a:lstStyle/>
          <a:p>
            <a:r>
              <a:rPr lang="pt-BR" sz="3600" dirty="0" smtClean="0">
                <a:latin typeface="Arial" panose="020B0604020202020204" pitchFamily="34" charset="0"/>
                <a:cs typeface="Arial" panose="020B0604020202020204" pitchFamily="34" charset="0"/>
              </a:rPr>
              <a:t>11. PADRÃO </a:t>
            </a:r>
            <a:r>
              <a:rPr lang="pt-BR" sz="3600" dirty="0" smtClean="0">
                <a:latin typeface="Arial" panose="020B0604020202020204" pitchFamily="34" charset="0"/>
                <a:cs typeface="Arial" panose="020B0604020202020204" pitchFamily="34" charset="0"/>
              </a:rPr>
              <a:t>AUTOSAR</a:t>
            </a:r>
            <a:endParaRPr lang="pt-BR" sz="3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71</a:t>
            </a:fld>
            <a:endParaRPr lang="pt-BR"/>
          </a:p>
        </p:txBody>
      </p:sp>
    </p:spTree>
    <p:extLst>
      <p:ext uri="{BB962C8B-B14F-4D97-AF65-F5344CB8AC3E}">
        <p14:creationId xmlns:p14="http://schemas.microsoft.com/office/powerpoint/2010/main" val="37286687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Situação Atual</a:t>
            </a:r>
            <a:endParaRPr lang="pt-BR" dirty="0">
              <a:latin typeface="Arial" panose="020B0604020202020204" pitchFamily="34" charset="0"/>
              <a:cs typeface="Arial" panose="020B0604020202020204" pitchFamily="34" charset="0"/>
            </a:endParaRPr>
          </a:p>
        </p:txBody>
      </p:sp>
      <p:sp>
        <p:nvSpPr>
          <p:cNvPr id="2" name="CaixaDeTexto 1"/>
          <p:cNvSpPr txBox="1"/>
          <p:nvPr/>
        </p:nvSpPr>
        <p:spPr>
          <a:xfrm>
            <a:off x="0" y="1471088"/>
            <a:ext cx="3171825" cy="1200329"/>
          </a:xfrm>
          <a:prstGeom prst="rect">
            <a:avLst/>
          </a:prstGeom>
          <a:noFill/>
        </p:spPr>
        <p:txBody>
          <a:bodyPr wrap="square" rtlCol="0">
            <a:spAutoFit/>
          </a:bodyPr>
          <a:lstStyle/>
          <a:p>
            <a:r>
              <a:rPr lang="pt-BR" dirty="0" smtClean="0"/>
              <a:t>Número de </a:t>
            </a:r>
            <a:r>
              <a:rPr lang="pt-BR" dirty="0" err="1" smtClean="0"/>
              <a:t>ECU’s</a:t>
            </a:r>
            <a:r>
              <a:rPr lang="pt-BR" dirty="0" smtClean="0"/>
              <a:t> crescente;</a:t>
            </a:r>
          </a:p>
          <a:p>
            <a:endParaRPr lang="pt-BR" dirty="0" smtClean="0"/>
          </a:p>
          <a:p>
            <a:r>
              <a:rPr lang="pt-BR" dirty="0" smtClean="0"/>
              <a:t>Número de funções em cada ECU também crescente.</a:t>
            </a:r>
          </a:p>
        </p:txBody>
      </p:sp>
      <p:sp>
        <p:nvSpPr>
          <p:cNvPr id="9" name="CaixaDeTexto 8"/>
          <p:cNvSpPr txBox="1"/>
          <p:nvPr/>
        </p:nvSpPr>
        <p:spPr>
          <a:xfrm>
            <a:off x="2368362" y="5994514"/>
            <a:ext cx="3848233" cy="400110"/>
          </a:xfrm>
          <a:prstGeom prst="rect">
            <a:avLst/>
          </a:prstGeom>
          <a:noFill/>
        </p:spPr>
        <p:txBody>
          <a:bodyPr wrap="none" rtlCol="0">
            <a:spAutoFit/>
          </a:bodyPr>
          <a:lstStyle/>
          <a:p>
            <a:r>
              <a:rPr lang="pt-BR" sz="2000" b="1" dirty="0" smtClean="0"/>
              <a:t>Mas eles falam a mesma “língua”?</a:t>
            </a:r>
          </a:p>
        </p:txBody>
      </p:sp>
      <p:pic>
        <p:nvPicPr>
          <p:cNvPr id="13318" name="Picture 6" descr="http://vervetronics.com/wp-content/uploads/2014/05/automotiv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529" y="890680"/>
            <a:ext cx="5972175" cy="501015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Número de Slide 2"/>
          <p:cNvSpPr>
            <a:spLocks noGrp="1"/>
          </p:cNvSpPr>
          <p:nvPr>
            <p:ph type="sldNum" sz="quarter" idx="12"/>
          </p:nvPr>
        </p:nvSpPr>
        <p:spPr/>
        <p:txBody>
          <a:bodyPr/>
          <a:lstStyle/>
          <a:p>
            <a:fld id="{86EDDCF7-E661-4872-BD01-CA90F2EB4B91}" type="slidenum">
              <a:rPr lang="pt-BR" smtClean="0"/>
              <a:t>72</a:t>
            </a:fld>
            <a:endParaRPr lang="pt-BR"/>
          </a:p>
        </p:txBody>
      </p:sp>
    </p:spTree>
    <p:extLst>
      <p:ext uri="{BB962C8B-B14F-4D97-AF65-F5344CB8AC3E}">
        <p14:creationId xmlns:p14="http://schemas.microsoft.com/office/powerpoint/2010/main" val="25797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Situação Atual</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293427" y="2397197"/>
            <a:ext cx="8127242" cy="2308324"/>
          </a:xfrm>
          <a:prstGeom prst="rect">
            <a:avLst/>
          </a:prstGeom>
        </p:spPr>
        <p:txBody>
          <a:bodyPr wrap="square">
            <a:spAutoFit/>
          </a:bodyPr>
          <a:lstStyle/>
          <a:p>
            <a:pPr marL="285750" indent="-285750">
              <a:buFont typeface="Arial" panose="020B0604020202020204" pitchFamily="34" charset="0"/>
              <a:buChar char="•"/>
            </a:pPr>
            <a:r>
              <a:rPr lang="pt-BR" dirty="0">
                <a:solidFill>
                  <a:srgbClr val="000000"/>
                </a:solidFill>
                <a:latin typeface="Arial" panose="020B0604020202020204" pitchFamily="34" charset="0"/>
              </a:rPr>
              <a:t>A trava </a:t>
            </a:r>
            <a:r>
              <a:rPr lang="pt-BR" dirty="0" smtClean="0">
                <a:solidFill>
                  <a:srgbClr val="000000"/>
                </a:solidFill>
                <a:latin typeface="Arial" panose="020B0604020202020204" pitchFamily="34" charset="0"/>
              </a:rPr>
              <a:t>elétrica de um modelo não </a:t>
            </a:r>
            <a:r>
              <a:rPr lang="pt-BR" dirty="0">
                <a:solidFill>
                  <a:srgbClr val="000000"/>
                </a:solidFill>
                <a:latin typeface="Arial" panose="020B0604020202020204" pitchFamily="34" charset="0"/>
              </a:rPr>
              <a:t>fala a língua do </a:t>
            </a:r>
            <a:r>
              <a:rPr lang="pt-BR" dirty="0" smtClean="0">
                <a:solidFill>
                  <a:srgbClr val="000000"/>
                </a:solidFill>
                <a:latin typeface="Arial" panose="020B0604020202020204" pitchFamily="34" charset="0"/>
              </a:rPr>
              <a:t>ar-condicionado!</a:t>
            </a:r>
          </a:p>
          <a:p>
            <a:pPr marL="285750" indent="-285750">
              <a:buFont typeface="Arial" panose="020B0604020202020204" pitchFamily="34" charset="0"/>
              <a:buChar char="•"/>
            </a:pPr>
            <a:endParaRPr lang="pt-BR" dirty="0" smtClean="0">
              <a:solidFill>
                <a:srgbClr val="000000"/>
              </a:solidFill>
              <a:latin typeface="Arial" panose="020B0604020202020204" pitchFamily="34" charset="0"/>
            </a:endParaRPr>
          </a:p>
          <a:p>
            <a:pPr marL="285750" indent="-285750">
              <a:buFont typeface="Arial" panose="020B0604020202020204" pitchFamily="34" charset="0"/>
              <a:buChar char="•"/>
            </a:pPr>
            <a:r>
              <a:rPr lang="pt-BR" dirty="0" smtClean="0">
                <a:solidFill>
                  <a:srgbClr val="000000"/>
                </a:solidFill>
                <a:latin typeface="Arial" panose="020B0604020202020204" pitchFamily="34" charset="0"/>
              </a:rPr>
              <a:t>Se a montadora </a:t>
            </a:r>
            <a:r>
              <a:rPr lang="pt-BR" dirty="0">
                <a:solidFill>
                  <a:srgbClr val="000000"/>
                </a:solidFill>
                <a:latin typeface="Arial" panose="020B0604020202020204" pitchFamily="34" charset="0"/>
              </a:rPr>
              <a:t>quiser adotar um câmbio </a:t>
            </a:r>
            <a:r>
              <a:rPr lang="pt-BR" dirty="0" smtClean="0">
                <a:solidFill>
                  <a:srgbClr val="000000"/>
                </a:solidFill>
                <a:latin typeface="Arial" panose="020B0604020202020204" pitchFamily="34" charset="0"/>
              </a:rPr>
              <a:t>automático em um modelo que só possui câmbio manual?</a:t>
            </a:r>
          </a:p>
          <a:p>
            <a:r>
              <a:rPr lang="pt-BR" dirty="0" smtClean="0">
                <a:solidFill>
                  <a:srgbClr val="000000"/>
                </a:solidFill>
                <a:latin typeface="Arial" panose="020B0604020202020204" pitchFamily="34" charset="0"/>
              </a:rPr>
              <a:t>Serão gastos </a:t>
            </a:r>
            <a:r>
              <a:rPr lang="pt-BR" dirty="0">
                <a:solidFill>
                  <a:srgbClr val="000000"/>
                </a:solidFill>
                <a:latin typeface="Arial" panose="020B0604020202020204" pitchFamily="34" charset="0"/>
              </a:rPr>
              <a:t>meses para ter certeza de que as mensagens que ele troca com o motor não entrarão em conflito com ninguém. </a:t>
            </a:r>
            <a:endParaRPr lang="pt-BR" dirty="0" smtClean="0">
              <a:solidFill>
                <a:srgbClr val="000000"/>
              </a:solidFill>
              <a:latin typeface="Arial" panose="020B0604020202020204" pitchFamily="34" charset="0"/>
            </a:endParaRPr>
          </a:p>
          <a:p>
            <a:endParaRPr lang="pt-BR" dirty="0" smtClean="0">
              <a:solidFill>
                <a:srgbClr val="000000"/>
              </a:solidFill>
              <a:latin typeface="Arial" panose="020B0604020202020204" pitchFamily="34" charset="0"/>
            </a:endParaRPr>
          </a:p>
          <a:p>
            <a:pPr algn="ctr"/>
            <a:r>
              <a:rPr lang="pt-BR" b="1" dirty="0" smtClean="0">
                <a:solidFill>
                  <a:srgbClr val="000000"/>
                </a:solidFill>
                <a:latin typeface="Arial" panose="020B0604020202020204" pitchFamily="34" charset="0"/>
              </a:rPr>
              <a:t>Isso </a:t>
            </a:r>
            <a:r>
              <a:rPr lang="pt-BR" b="1" dirty="0">
                <a:solidFill>
                  <a:srgbClr val="000000"/>
                </a:solidFill>
                <a:latin typeface="Arial" panose="020B0604020202020204" pitchFamily="34" charset="0"/>
              </a:rPr>
              <a:t>custa tempo e dinheiro</a:t>
            </a:r>
            <a:r>
              <a:rPr lang="pt-BR" dirty="0">
                <a:solidFill>
                  <a:srgbClr val="000000"/>
                </a:solidFill>
                <a:latin typeface="Arial" panose="020B0604020202020204" pitchFamily="34" charset="0"/>
              </a:rPr>
              <a:t>. </a:t>
            </a:r>
            <a:endParaRPr lang="pt-BR" dirty="0"/>
          </a:p>
        </p:txBody>
      </p:sp>
      <p:sp>
        <p:nvSpPr>
          <p:cNvPr id="3" name="Retângulo 2"/>
          <p:cNvSpPr/>
          <p:nvPr/>
        </p:nvSpPr>
        <p:spPr>
          <a:xfrm>
            <a:off x="293427" y="1866309"/>
            <a:ext cx="8441140" cy="369332"/>
          </a:xfrm>
          <a:prstGeom prst="rect">
            <a:avLst/>
          </a:prstGeom>
        </p:spPr>
        <p:txBody>
          <a:bodyPr wrap="square">
            <a:spAutoFit/>
          </a:bodyPr>
          <a:lstStyle/>
          <a:p>
            <a:pPr marL="285750" indent="-285750">
              <a:buFont typeface="Arial" panose="020B0604020202020204" pitchFamily="34" charset="0"/>
              <a:buChar char="•"/>
            </a:pPr>
            <a:r>
              <a:rPr lang="pt-BR" dirty="0">
                <a:solidFill>
                  <a:srgbClr val="000000"/>
                </a:solidFill>
                <a:latin typeface="Arial" panose="020B0604020202020204" pitchFamily="34" charset="0"/>
              </a:rPr>
              <a:t>Cada componente eletrônico de cada carro vai falar uma língua diferente</a:t>
            </a:r>
            <a:endParaRPr lang="pt-BR" dirty="0"/>
          </a:p>
        </p:txBody>
      </p:sp>
      <p:sp>
        <p:nvSpPr>
          <p:cNvPr id="5" name="Retângulo 4"/>
          <p:cNvSpPr/>
          <p:nvPr/>
        </p:nvSpPr>
        <p:spPr>
          <a:xfrm>
            <a:off x="798394" y="1018788"/>
            <a:ext cx="7936173" cy="369332"/>
          </a:xfrm>
          <a:prstGeom prst="rect">
            <a:avLst/>
          </a:prstGeom>
        </p:spPr>
        <p:txBody>
          <a:bodyPr wrap="square">
            <a:spAutoFit/>
          </a:bodyPr>
          <a:lstStyle/>
          <a:p>
            <a:r>
              <a:rPr lang="pt-BR" dirty="0" smtClean="0">
                <a:solidFill>
                  <a:srgbClr val="000000"/>
                </a:solidFill>
                <a:latin typeface="Arial" panose="020B0604020202020204" pitchFamily="34" charset="0"/>
              </a:rPr>
              <a:t>Quanto maior o número e a complexidade, surgem vários problemas...</a:t>
            </a:r>
            <a:endParaRPr lang="pt-BR" dirty="0"/>
          </a:p>
        </p:txBody>
      </p:sp>
      <p:sp>
        <p:nvSpPr>
          <p:cNvPr id="7" name="Espaço Reservado para Número de Slide 6"/>
          <p:cNvSpPr>
            <a:spLocks noGrp="1"/>
          </p:cNvSpPr>
          <p:nvPr>
            <p:ph type="sldNum" sz="quarter" idx="12"/>
          </p:nvPr>
        </p:nvSpPr>
        <p:spPr/>
        <p:txBody>
          <a:bodyPr/>
          <a:lstStyle/>
          <a:p>
            <a:fld id="{86EDDCF7-E661-4872-BD01-CA90F2EB4B91}" type="slidenum">
              <a:rPr lang="pt-BR" smtClean="0"/>
              <a:t>73</a:t>
            </a:fld>
            <a:endParaRPr lang="pt-BR"/>
          </a:p>
        </p:txBody>
      </p:sp>
    </p:spTree>
    <p:extLst>
      <p:ext uri="{BB962C8B-B14F-4D97-AF65-F5344CB8AC3E}">
        <p14:creationId xmlns:p14="http://schemas.microsoft.com/office/powerpoint/2010/main" val="12135452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Membros</a:t>
            </a:r>
            <a:endParaRPr lang="pt-BR" dirty="0">
              <a:latin typeface="Arial" panose="020B0604020202020204" pitchFamily="34" charset="0"/>
              <a:cs typeface="Arial" panose="020B0604020202020204" pitchFamily="34" charset="0"/>
            </a:endParaRPr>
          </a:p>
        </p:txBody>
      </p:sp>
      <p:pic>
        <p:nvPicPr>
          <p:cNvPr id="11268" name="Picture 4" descr="http://image.slidesharecdn.com/openetcsoverviewss-131109082903-phpapp02/95/openetcs-itea2-2013-review-overview-21-638.jpg?cb=13839861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91" y="1579721"/>
            <a:ext cx="6577727" cy="455698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84243" y="857232"/>
            <a:ext cx="8236425" cy="646331"/>
          </a:xfrm>
          <a:prstGeom prst="rect">
            <a:avLst/>
          </a:prstGeom>
        </p:spPr>
        <p:txBody>
          <a:bodyPr wrap="square">
            <a:spAutoFit/>
          </a:bodyPr>
          <a:lstStyle/>
          <a:p>
            <a:r>
              <a:rPr lang="pt-BR" dirty="0" err="1">
                <a:solidFill>
                  <a:srgbClr val="000000"/>
                </a:solidFill>
                <a:latin typeface="Arial" panose="020B0604020202020204" pitchFamily="34" charset="0"/>
              </a:rPr>
              <a:t>Autosar</a:t>
            </a:r>
            <a:r>
              <a:rPr lang="pt-BR" dirty="0">
                <a:solidFill>
                  <a:srgbClr val="000000"/>
                </a:solidFill>
                <a:latin typeface="Arial" panose="020B0604020202020204" pitchFamily="34" charset="0"/>
              </a:rPr>
              <a:t> (de </a:t>
            </a:r>
            <a:r>
              <a:rPr lang="pt-BR" dirty="0" err="1">
                <a:solidFill>
                  <a:srgbClr val="000000"/>
                </a:solidFill>
                <a:latin typeface="Arial" panose="020B0604020202020204" pitchFamily="34" charset="0"/>
              </a:rPr>
              <a:t>AUTomotive</a:t>
            </a:r>
            <a:r>
              <a:rPr lang="pt-BR" dirty="0">
                <a:solidFill>
                  <a:srgbClr val="000000"/>
                </a:solidFill>
                <a:latin typeface="Arial" panose="020B0604020202020204" pitchFamily="34" charset="0"/>
              </a:rPr>
              <a:t> Open System </a:t>
            </a:r>
            <a:r>
              <a:rPr lang="pt-BR" dirty="0" err="1">
                <a:solidFill>
                  <a:srgbClr val="000000"/>
                </a:solidFill>
                <a:latin typeface="Arial" panose="020B0604020202020204" pitchFamily="34" charset="0"/>
              </a:rPr>
              <a:t>Architecture</a:t>
            </a:r>
            <a:r>
              <a:rPr lang="pt-BR" dirty="0">
                <a:solidFill>
                  <a:srgbClr val="000000"/>
                </a:solidFill>
                <a:latin typeface="Arial" panose="020B0604020202020204" pitchFamily="34" charset="0"/>
              </a:rPr>
              <a:t> - em português, "sistema aberto de arquitetura automotiva"</a:t>
            </a:r>
            <a:endParaRPr lang="pt-BR" dirty="0"/>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74</a:t>
            </a:fld>
            <a:endParaRPr lang="pt-BR"/>
          </a:p>
        </p:txBody>
      </p:sp>
    </p:spTree>
    <p:extLst>
      <p:ext uri="{BB962C8B-B14F-4D97-AF65-F5344CB8AC3E}">
        <p14:creationId xmlns:p14="http://schemas.microsoft.com/office/powerpoint/2010/main" val="29043509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Ideia Geral</a:t>
            </a:r>
            <a:endParaRPr lang="pt-BR" dirty="0">
              <a:latin typeface="Arial" panose="020B0604020202020204" pitchFamily="34" charset="0"/>
              <a:cs typeface="Arial" panose="020B0604020202020204" pitchFamily="34" charset="0"/>
            </a:endParaRPr>
          </a:p>
        </p:txBody>
      </p:sp>
      <p:pic>
        <p:nvPicPr>
          <p:cNvPr id="9" name="Espaço Reservado para Conteú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229" y="870579"/>
            <a:ext cx="3038013" cy="5393131"/>
          </a:xfrm>
          <a:prstGeom prst="rect">
            <a:avLst/>
          </a:prstGeom>
        </p:spPr>
      </p:pic>
      <p:sp>
        <p:nvSpPr>
          <p:cNvPr id="3" name="CaixaDeTexto 2"/>
          <p:cNvSpPr txBox="1"/>
          <p:nvPr/>
        </p:nvSpPr>
        <p:spPr>
          <a:xfrm>
            <a:off x="204715" y="3068361"/>
            <a:ext cx="4249305" cy="369332"/>
          </a:xfrm>
          <a:prstGeom prst="rect">
            <a:avLst/>
          </a:prstGeom>
          <a:noFill/>
        </p:spPr>
        <p:txBody>
          <a:bodyPr wrap="none" rtlCol="0">
            <a:spAutoFit/>
          </a:bodyPr>
          <a:lstStyle/>
          <a:p>
            <a:r>
              <a:rPr lang="pt-BR" dirty="0" smtClean="0"/>
              <a:t>Componentes de software intercambiáveis;</a:t>
            </a:r>
            <a:endParaRPr lang="pt-BR" dirty="0"/>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75</a:t>
            </a:fld>
            <a:endParaRPr lang="pt-BR"/>
          </a:p>
        </p:txBody>
      </p:sp>
    </p:spTree>
    <p:extLst>
      <p:ext uri="{BB962C8B-B14F-4D97-AF65-F5344CB8AC3E}">
        <p14:creationId xmlns:p14="http://schemas.microsoft.com/office/powerpoint/2010/main" val="40408986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AUTOSAR</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177418" y="1013994"/>
            <a:ext cx="8851334" cy="4708981"/>
          </a:xfrm>
          <a:prstGeom prst="rect">
            <a:avLst/>
          </a:prstGeom>
        </p:spPr>
        <p:txBody>
          <a:bodyPr wrap="square">
            <a:spAutoFit/>
          </a:bodyPr>
          <a:lstStyle/>
          <a:p>
            <a:r>
              <a:rPr lang="pt-BR" sz="2000" dirty="0" smtClean="0"/>
              <a:t>Objetivos</a:t>
            </a:r>
          </a:p>
          <a:p>
            <a:pPr marL="342900" indent="-342900">
              <a:buFont typeface="Arial" panose="020B0604020202020204" pitchFamily="34" charset="0"/>
              <a:buChar char="•"/>
            </a:pPr>
            <a:endParaRPr lang="pt-BR" sz="2000" dirty="0" smtClean="0"/>
          </a:p>
          <a:p>
            <a:pPr marL="342900" indent="-342900">
              <a:buFont typeface="Arial" panose="020B0604020202020204" pitchFamily="34" charset="0"/>
              <a:buChar char="•"/>
            </a:pPr>
            <a:r>
              <a:rPr lang="pt-BR" sz="2000" dirty="0" smtClean="0"/>
              <a:t>Cumprimento </a:t>
            </a:r>
            <a:r>
              <a:rPr lang="pt-BR" sz="2000" dirty="0"/>
              <a:t>com os futuros requisitos dos veículos, tais como, disponibilidade e segurança, melhorias, atualizações e manutenção de software; </a:t>
            </a:r>
            <a:endParaRPr lang="pt-BR" sz="2000" dirty="0" smtClean="0"/>
          </a:p>
          <a:p>
            <a:pPr marL="342900" indent="-342900">
              <a:buFont typeface="Arial" panose="020B0604020202020204" pitchFamily="34" charset="0"/>
              <a:buChar char="•"/>
            </a:pPr>
            <a:endParaRPr lang="pt-BR" sz="2000" dirty="0" smtClean="0"/>
          </a:p>
          <a:p>
            <a:pPr marL="342900" indent="-342900">
              <a:buFont typeface="Arial" panose="020B0604020202020204" pitchFamily="34" charset="0"/>
              <a:buChar char="•"/>
            </a:pPr>
            <a:r>
              <a:rPr lang="pt-BR" sz="2000" dirty="0" smtClean="0"/>
              <a:t>Aumento </a:t>
            </a:r>
            <a:r>
              <a:rPr lang="pt-BR" sz="2000" dirty="0"/>
              <a:t>da escalabilidade e flexibilidade para integrar e transferir funções; </a:t>
            </a:r>
            <a:endParaRPr lang="pt-BR" sz="2000" dirty="0" smtClean="0"/>
          </a:p>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smtClean="0"/>
              <a:t>Maior </a:t>
            </a:r>
            <a:r>
              <a:rPr lang="pt-BR" sz="2000" dirty="0"/>
              <a:t>uso de componentes COTS (</a:t>
            </a:r>
            <a:r>
              <a:rPr lang="pt-BR" sz="2000" dirty="0" err="1"/>
              <a:t>Commercial</a:t>
            </a:r>
            <a:r>
              <a:rPr lang="pt-BR" sz="2000" dirty="0"/>
              <a:t> </a:t>
            </a:r>
            <a:r>
              <a:rPr lang="pt-BR" sz="2000" dirty="0" err="1"/>
              <a:t>of-the-Shelf</a:t>
            </a:r>
            <a:r>
              <a:rPr lang="pt-BR" sz="2000" dirty="0"/>
              <a:t>) de softwares e hardware ao longo da linha de produção. “Estes componentes são módulos prontos e fáceis de integrar que são adquiridos de terceiros</a:t>
            </a:r>
            <a:r>
              <a:rPr lang="pt-BR" sz="2000" dirty="0" smtClean="0"/>
              <a:t>”</a:t>
            </a:r>
          </a:p>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smtClean="0"/>
              <a:t>Maior </a:t>
            </a:r>
            <a:r>
              <a:rPr lang="pt-BR" sz="2000" dirty="0"/>
              <a:t>controle sobre aspectos como de complexidade e de risco dos produtos e processos; </a:t>
            </a:r>
            <a:endParaRPr lang="pt-BR" sz="2000" dirty="0" smtClean="0"/>
          </a:p>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smtClean="0"/>
              <a:t>Diminuir </a:t>
            </a:r>
            <a:r>
              <a:rPr lang="pt-BR" sz="2000" dirty="0"/>
              <a:t>o custo dos sistemas ao mesmo tempo que os tornem mais escaláveis</a:t>
            </a: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76</a:t>
            </a:fld>
            <a:endParaRPr lang="pt-BR"/>
          </a:p>
        </p:txBody>
      </p:sp>
    </p:spTree>
    <p:extLst>
      <p:ext uri="{BB962C8B-B14F-4D97-AF65-F5344CB8AC3E}">
        <p14:creationId xmlns:p14="http://schemas.microsoft.com/office/powerpoint/2010/main" val="35088239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AUTOSAR</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136478" y="1018788"/>
            <a:ext cx="8652680" cy="3170099"/>
          </a:xfrm>
          <a:prstGeom prst="rect">
            <a:avLst/>
          </a:prstGeom>
        </p:spPr>
        <p:txBody>
          <a:bodyPr wrap="square">
            <a:spAutoFit/>
          </a:bodyPr>
          <a:lstStyle/>
          <a:p>
            <a:r>
              <a:rPr lang="pt-BR" sz="2000" dirty="0"/>
              <a:t>Motivações </a:t>
            </a:r>
            <a:endParaRPr lang="pt-BR" sz="2000" dirty="0" smtClean="0"/>
          </a:p>
          <a:p>
            <a:endParaRPr lang="pt-BR" sz="2000" dirty="0"/>
          </a:p>
          <a:p>
            <a:pPr marL="285750" indent="-285750">
              <a:buFont typeface="Arial" panose="020B0604020202020204" pitchFamily="34" charset="0"/>
              <a:buChar char="•"/>
            </a:pPr>
            <a:r>
              <a:rPr lang="pt-BR" sz="2000" dirty="0" smtClean="0"/>
              <a:t>Gerenciamento </a:t>
            </a:r>
            <a:r>
              <a:rPr lang="pt-BR" sz="2000" dirty="0"/>
              <a:t>dos sistemas elétricos/eletrônicos quanto ao crescimento da complexidade de suas </a:t>
            </a:r>
            <a:r>
              <a:rPr lang="pt-BR" sz="2000" dirty="0" smtClean="0"/>
              <a:t>funcionalidades;</a:t>
            </a:r>
          </a:p>
          <a:p>
            <a:pPr marL="285750" indent="-285750">
              <a:buFont typeface="Arial" panose="020B0604020202020204" pitchFamily="34" charset="0"/>
              <a:buChar char="•"/>
            </a:pPr>
            <a:endParaRPr lang="pt-BR" sz="2000" dirty="0" smtClean="0"/>
          </a:p>
          <a:p>
            <a:pPr marL="285750" indent="-285750">
              <a:buFont typeface="Arial" panose="020B0604020202020204" pitchFamily="34" charset="0"/>
              <a:buChar char="•"/>
            </a:pPr>
            <a:r>
              <a:rPr lang="pt-BR" sz="2000" dirty="0" smtClean="0"/>
              <a:t>Flexibilidade </a:t>
            </a:r>
            <a:r>
              <a:rPr lang="pt-BR" sz="2000" dirty="0"/>
              <a:t>para modificações, melhorias e atualizações dos produtos; </a:t>
            </a:r>
            <a:endParaRPr lang="pt-BR" sz="2000" dirty="0" smtClean="0"/>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r>
              <a:rPr lang="pt-BR" sz="2000" dirty="0" smtClean="0"/>
              <a:t>Escalabilidade </a:t>
            </a:r>
            <a:r>
              <a:rPr lang="pt-BR" sz="2000" dirty="0"/>
              <a:t>de soluções; </a:t>
            </a:r>
            <a:endParaRPr lang="pt-BR" sz="2000" dirty="0" smtClean="0"/>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r>
              <a:rPr lang="pt-BR" sz="2000" dirty="0" smtClean="0"/>
              <a:t>Melhorar </a:t>
            </a:r>
            <a:r>
              <a:rPr lang="pt-BR" sz="2000" dirty="0"/>
              <a:t>a qualidade e confiança dos sistemas elétricos/eletrônicos.</a:t>
            </a: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77</a:t>
            </a:fld>
            <a:endParaRPr lang="pt-BR"/>
          </a:p>
        </p:txBody>
      </p:sp>
    </p:spTree>
    <p:extLst>
      <p:ext uri="{BB962C8B-B14F-4D97-AF65-F5344CB8AC3E}">
        <p14:creationId xmlns:p14="http://schemas.microsoft.com/office/powerpoint/2010/main" val="22395090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Arial" panose="020B0604020202020204" pitchFamily="34" charset="0"/>
                <a:cs typeface="Arial" panose="020B0604020202020204" pitchFamily="34" charset="0"/>
              </a:rPr>
              <a:t>Visão Técnica</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32" y="1227753"/>
            <a:ext cx="6878791" cy="4426154"/>
          </a:xfrm>
          <a:prstGeom prst="rect">
            <a:avLst/>
          </a:prstGeom>
        </p:spPr>
      </p:pic>
      <p:sp>
        <p:nvSpPr>
          <p:cNvPr id="3" name="Espaço Reservado para Número de Slide 2"/>
          <p:cNvSpPr>
            <a:spLocks noGrp="1"/>
          </p:cNvSpPr>
          <p:nvPr>
            <p:ph type="sldNum" sz="quarter" idx="12"/>
          </p:nvPr>
        </p:nvSpPr>
        <p:spPr/>
        <p:txBody>
          <a:bodyPr/>
          <a:lstStyle/>
          <a:p>
            <a:fld id="{86EDDCF7-E661-4872-BD01-CA90F2EB4B91}" type="slidenum">
              <a:rPr lang="pt-BR" smtClean="0"/>
              <a:t>78</a:t>
            </a:fld>
            <a:endParaRPr lang="pt-BR"/>
          </a:p>
        </p:txBody>
      </p:sp>
    </p:spTree>
    <p:extLst>
      <p:ext uri="{BB962C8B-B14F-4D97-AF65-F5344CB8AC3E}">
        <p14:creationId xmlns:p14="http://schemas.microsoft.com/office/powerpoint/2010/main" val="10120390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Componente de Software</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320720" y="994907"/>
            <a:ext cx="8304663" cy="1631216"/>
          </a:xfrm>
          <a:prstGeom prst="rect">
            <a:avLst/>
          </a:prstGeom>
        </p:spPr>
        <p:txBody>
          <a:bodyPr wrap="square">
            <a:spAutoFit/>
          </a:bodyPr>
          <a:lstStyle/>
          <a:p>
            <a:pPr algn="just"/>
            <a:r>
              <a:rPr lang="pt-BR" sz="2000" dirty="0"/>
              <a:t>Componentes de Software (</a:t>
            </a:r>
            <a:r>
              <a:rPr lang="pt-BR" sz="2000" dirty="0" smtClean="0"/>
              <a:t>SWC</a:t>
            </a:r>
            <a:r>
              <a:rPr lang="pt-BR" sz="2000" dirty="0"/>
              <a:t>) </a:t>
            </a:r>
            <a:r>
              <a:rPr lang="pt-BR" sz="2000" dirty="0" smtClean="0"/>
              <a:t>são independentes </a:t>
            </a:r>
            <a:r>
              <a:rPr lang="pt-BR" sz="2000" dirty="0"/>
              <a:t>de qualquer </a:t>
            </a:r>
            <a:r>
              <a:rPr lang="pt-BR" sz="2000" dirty="0" smtClean="0"/>
              <a:t>ECU e dos </a:t>
            </a:r>
            <a:r>
              <a:rPr lang="pt-BR" sz="2000" dirty="0"/>
              <a:t>outros componentes de software. </a:t>
            </a:r>
            <a:endParaRPr lang="pt-BR" sz="2000" dirty="0" smtClean="0"/>
          </a:p>
          <a:p>
            <a:pPr algn="just"/>
            <a:r>
              <a:rPr lang="pt-BR" sz="2000" dirty="0" smtClean="0"/>
              <a:t>Em </a:t>
            </a:r>
            <a:r>
              <a:rPr lang="pt-BR" sz="2000" dirty="0"/>
              <a:t>descrições de </a:t>
            </a:r>
            <a:r>
              <a:rPr lang="pt-BR" sz="2000" dirty="0" smtClean="0"/>
              <a:t>SWC</a:t>
            </a:r>
            <a:r>
              <a:rPr lang="pt-BR" sz="2000" dirty="0"/>
              <a:t>, AUTOSAR fornece cada interface e outros aspectos [10]. O SWC usa o VFB para alcançar </a:t>
            </a:r>
            <a:r>
              <a:rPr lang="pt-BR" sz="2000" dirty="0" smtClean="0"/>
              <a:t>independência do hardware. </a:t>
            </a:r>
            <a:r>
              <a:rPr lang="pt-BR" sz="2000" dirty="0"/>
              <a:t>A Figura </a:t>
            </a:r>
            <a:r>
              <a:rPr lang="pt-BR" sz="2000" dirty="0" smtClean="0"/>
              <a:t>abaixo </a:t>
            </a:r>
            <a:r>
              <a:rPr lang="pt-BR" sz="2000" dirty="0"/>
              <a:t>mostra como o </a:t>
            </a:r>
            <a:r>
              <a:rPr lang="pt-BR" sz="2000" dirty="0" smtClean="0"/>
              <a:t>SWC são exibido </a:t>
            </a:r>
            <a:r>
              <a:rPr lang="pt-BR" sz="2000" dirty="0"/>
              <a:t>num fluxograma AUTOSAR.</a:t>
            </a:r>
          </a:p>
        </p:txBody>
      </p:sp>
      <p:pic>
        <p:nvPicPr>
          <p:cNvPr id="15362" name="Picture 2"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747" y="2845153"/>
            <a:ext cx="5223318" cy="213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ângulo 8"/>
          <p:cNvSpPr/>
          <p:nvPr/>
        </p:nvSpPr>
        <p:spPr>
          <a:xfrm>
            <a:off x="320720" y="5196487"/>
            <a:ext cx="8304663" cy="707886"/>
          </a:xfrm>
          <a:prstGeom prst="rect">
            <a:avLst/>
          </a:prstGeom>
        </p:spPr>
        <p:txBody>
          <a:bodyPr wrap="square">
            <a:spAutoFit/>
          </a:bodyPr>
          <a:lstStyle/>
          <a:p>
            <a:pPr algn="just"/>
            <a:r>
              <a:rPr lang="pt-BR" sz="2000" dirty="0" smtClean="0"/>
              <a:t>Nota-se aqui uma das vantagens do AUTOSAR, onde os componentes de software podem ser montados como se deseja ou como o projeto limita.</a:t>
            </a: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79</a:t>
            </a:fld>
            <a:endParaRPr lang="pt-BR"/>
          </a:p>
        </p:txBody>
      </p:sp>
    </p:spTree>
    <p:extLst>
      <p:ext uri="{BB962C8B-B14F-4D97-AF65-F5344CB8AC3E}">
        <p14:creationId xmlns:p14="http://schemas.microsoft.com/office/powerpoint/2010/main" val="3655596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MINIATURIZAÇÃO DO HARDWARE</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560230" y="1212671"/>
            <a:ext cx="7978463" cy="4985980"/>
          </a:xfrm>
          <a:prstGeom prst="rect">
            <a:avLst/>
          </a:prstGeom>
        </p:spPr>
        <p:txBody>
          <a:bodyPr wrap="square">
            <a:spAutoFit/>
          </a:bodyPr>
          <a:lstStyle/>
          <a:p>
            <a:pPr marL="285750" indent="-285750">
              <a:buFont typeface="Courier New" panose="02070309020205020404" pitchFamily="49" charset="0"/>
              <a:buChar char="o"/>
            </a:pPr>
            <a:r>
              <a:rPr lang="pt-BR" sz="2000" dirty="0"/>
              <a:t>A consolidação da “Era da Informática” foi marcada </a:t>
            </a:r>
            <a:r>
              <a:rPr lang="pt-BR" sz="2000" dirty="0" smtClean="0"/>
              <a:t>pelo surgimento </a:t>
            </a:r>
            <a:r>
              <a:rPr lang="pt-BR" sz="2000" dirty="0"/>
              <a:t>de computadores com grande capacidade </a:t>
            </a:r>
            <a:r>
              <a:rPr lang="pt-BR" sz="2000" dirty="0" smtClean="0"/>
              <a:t>de processamento </a:t>
            </a:r>
            <a:r>
              <a:rPr lang="pt-BR" sz="2000" dirty="0"/>
              <a:t>e tamanho reduzido, que passaram a </a:t>
            </a:r>
            <a:r>
              <a:rPr lang="pt-BR" sz="2000" dirty="0" smtClean="0"/>
              <a:t>ocupar as </a:t>
            </a:r>
            <a:r>
              <a:rPr lang="pt-BR" sz="2000" dirty="0"/>
              <a:t>empresas, os lares, as indústrias.</a:t>
            </a:r>
          </a:p>
          <a:p>
            <a:pPr marL="285750" indent="-285750">
              <a:buFont typeface="Courier New" panose="02070309020205020404" pitchFamily="49" charset="0"/>
              <a:buChar char="o"/>
            </a:pPr>
            <a:endParaRPr lang="pt-BR" sz="2000" dirty="0"/>
          </a:p>
          <a:p>
            <a:pPr marL="285750" indent="-285750">
              <a:buFont typeface="Courier New" panose="02070309020205020404" pitchFamily="49" charset="0"/>
              <a:buChar char="o"/>
            </a:pPr>
            <a:r>
              <a:rPr lang="pt-BR" sz="2000" dirty="0" smtClean="0"/>
              <a:t>As </a:t>
            </a:r>
            <a:r>
              <a:rPr lang="pt-BR" sz="2000" dirty="0"/>
              <a:t>“eras” das outras ciências foram marcadas </a:t>
            </a:r>
            <a:r>
              <a:rPr lang="pt-BR" sz="2000" dirty="0" smtClean="0"/>
              <a:t>pela incorporação </a:t>
            </a:r>
            <a:r>
              <a:rPr lang="pt-BR" sz="2000" dirty="0"/>
              <a:t>da informática ou do computador</a:t>
            </a:r>
            <a:r>
              <a:rPr lang="pt-BR" sz="2000" dirty="0" smtClean="0"/>
              <a:t>:</a:t>
            </a:r>
          </a:p>
          <a:p>
            <a:endParaRPr lang="pt-BR" dirty="0"/>
          </a:p>
          <a:p>
            <a:pPr marL="742950" lvl="1" indent="-285750">
              <a:buFont typeface="Wingdings" panose="05000000000000000000" pitchFamily="2" charset="2"/>
              <a:buChar char="v"/>
            </a:pPr>
            <a:r>
              <a:rPr lang="pt-BR" dirty="0" smtClean="0"/>
              <a:t>Telecomunicações </a:t>
            </a:r>
            <a:r>
              <a:rPr lang="pt-BR" dirty="0"/>
              <a:t>(digitalização</a:t>
            </a:r>
            <a:r>
              <a:rPr lang="pt-BR" dirty="0" smtClean="0"/>
              <a:t>)</a:t>
            </a:r>
          </a:p>
          <a:p>
            <a:pPr marL="742950" lvl="1" indent="-285750">
              <a:buFont typeface="Wingdings" panose="05000000000000000000" pitchFamily="2" charset="2"/>
              <a:buChar char="v"/>
            </a:pPr>
            <a:endParaRPr lang="pt-BR" dirty="0"/>
          </a:p>
          <a:p>
            <a:pPr marL="742950" lvl="1" indent="-285750">
              <a:buFont typeface="Wingdings" panose="05000000000000000000" pitchFamily="2" charset="2"/>
              <a:buChar char="v"/>
            </a:pPr>
            <a:r>
              <a:rPr lang="pt-BR" dirty="0" smtClean="0"/>
              <a:t>Automóveis </a:t>
            </a:r>
            <a:r>
              <a:rPr lang="pt-BR" dirty="0"/>
              <a:t>(digitalização dos controles, projetos: CAD/CAE/</a:t>
            </a:r>
          </a:p>
          <a:p>
            <a:pPr lvl="1"/>
            <a:r>
              <a:rPr lang="pt-BR" dirty="0"/>
              <a:t>CAM</a:t>
            </a:r>
            <a:r>
              <a:rPr lang="pt-BR" dirty="0" smtClean="0"/>
              <a:t>)</a:t>
            </a:r>
          </a:p>
          <a:p>
            <a:pPr lvl="1"/>
            <a:endParaRPr lang="pt-BR" dirty="0"/>
          </a:p>
          <a:p>
            <a:pPr marL="742950" lvl="1" indent="-285750">
              <a:buFont typeface="Wingdings" panose="05000000000000000000" pitchFamily="2" charset="2"/>
              <a:buChar char="v"/>
            </a:pPr>
            <a:r>
              <a:rPr lang="pt-BR" dirty="0" smtClean="0"/>
              <a:t>Medicina </a:t>
            </a:r>
            <a:r>
              <a:rPr lang="pt-BR" dirty="0"/>
              <a:t>(digitalização, imagens digitais</a:t>
            </a:r>
            <a:r>
              <a:rPr lang="pt-BR" dirty="0" smtClean="0"/>
              <a:t>)</a:t>
            </a:r>
          </a:p>
          <a:p>
            <a:pPr marL="742950" lvl="1" indent="-285750">
              <a:buFont typeface="Wingdings" panose="05000000000000000000" pitchFamily="2" charset="2"/>
              <a:buChar char="v"/>
            </a:pPr>
            <a:endParaRPr lang="pt-BR" dirty="0"/>
          </a:p>
          <a:p>
            <a:pPr marL="742950" lvl="1" indent="-285750">
              <a:buFont typeface="Wingdings" panose="05000000000000000000" pitchFamily="2" charset="2"/>
              <a:buChar char="v"/>
            </a:pPr>
            <a:r>
              <a:rPr lang="pt-BR" dirty="0" smtClean="0"/>
              <a:t>Biologia (sequenciamento </a:t>
            </a:r>
            <a:r>
              <a:rPr lang="pt-BR" dirty="0"/>
              <a:t>genético computadorizado</a:t>
            </a:r>
            <a:r>
              <a:rPr lang="pt-BR" dirty="0" smtClean="0"/>
              <a:t>)</a:t>
            </a:r>
          </a:p>
          <a:p>
            <a:pPr marL="742950" lvl="1" indent="-285750">
              <a:buFont typeface="Wingdings" panose="05000000000000000000" pitchFamily="2" charset="2"/>
              <a:buChar char="v"/>
            </a:pPr>
            <a:endParaRPr lang="pt-BR" dirty="0"/>
          </a:p>
          <a:p>
            <a:pPr marL="742950" lvl="1" indent="-285750">
              <a:buFont typeface="Wingdings" panose="05000000000000000000" pitchFamily="2" charset="2"/>
              <a:buChar char="v"/>
            </a:pPr>
            <a:r>
              <a:rPr lang="pt-BR" dirty="0" smtClean="0"/>
              <a:t>Educação </a:t>
            </a:r>
            <a:r>
              <a:rPr lang="pt-BR" dirty="0"/>
              <a:t>(ensino a distância pela internet) </a:t>
            </a: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8</a:t>
            </a:fld>
            <a:endParaRPr lang="pt-BR"/>
          </a:p>
        </p:txBody>
      </p:sp>
    </p:spTree>
    <p:extLst>
      <p:ext uri="{BB962C8B-B14F-4D97-AF65-F5344CB8AC3E}">
        <p14:creationId xmlns:p14="http://schemas.microsoft.com/office/powerpoint/2010/main" val="41748586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RTE</a:t>
            </a:r>
            <a:endParaRPr lang="pt-BR" dirty="0">
              <a:latin typeface="Arial" panose="020B0604020202020204" pitchFamily="34" charset="0"/>
              <a:cs typeface="Arial" panose="020B0604020202020204" pitchFamily="34" charset="0"/>
            </a:endParaRPr>
          </a:p>
        </p:txBody>
      </p:sp>
      <p:sp>
        <p:nvSpPr>
          <p:cNvPr id="2" name="Retângulo 1"/>
          <p:cNvSpPr/>
          <p:nvPr/>
        </p:nvSpPr>
        <p:spPr>
          <a:xfrm>
            <a:off x="211540" y="1018788"/>
            <a:ext cx="8700448" cy="2862322"/>
          </a:xfrm>
          <a:prstGeom prst="rect">
            <a:avLst/>
          </a:prstGeom>
        </p:spPr>
        <p:txBody>
          <a:bodyPr wrap="square">
            <a:spAutoFit/>
          </a:bodyPr>
          <a:lstStyle/>
          <a:p>
            <a:pPr algn="just"/>
            <a:r>
              <a:rPr lang="pt-BR" sz="2000" dirty="0" err="1"/>
              <a:t>Runtime</a:t>
            </a:r>
            <a:r>
              <a:rPr lang="pt-BR" sz="2000" dirty="0"/>
              <a:t> </a:t>
            </a:r>
            <a:r>
              <a:rPr lang="pt-BR" sz="2000" dirty="0" err="1"/>
              <a:t>Environment</a:t>
            </a:r>
            <a:r>
              <a:rPr lang="pt-BR" sz="2000" dirty="0"/>
              <a:t> (RTE) fornece serviços de comunicação para os componentes de software AUTOSAR </a:t>
            </a:r>
            <a:r>
              <a:rPr lang="pt-BR" sz="2000" dirty="0" smtClean="0"/>
              <a:t>e/ou </a:t>
            </a:r>
            <a:r>
              <a:rPr lang="pt-BR" sz="2000" dirty="0"/>
              <a:t>componentes de </a:t>
            </a:r>
            <a:r>
              <a:rPr lang="pt-BR" sz="2000" dirty="0" smtClean="0"/>
              <a:t>sensores/atuadores</a:t>
            </a:r>
            <a:r>
              <a:rPr lang="pt-BR" sz="2000" dirty="0"/>
              <a:t>. </a:t>
            </a:r>
            <a:endParaRPr lang="pt-BR" sz="2000" dirty="0" smtClean="0"/>
          </a:p>
          <a:p>
            <a:pPr algn="just"/>
            <a:endParaRPr lang="pt-BR" sz="2000" dirty="0" smtClean="0"/>
          </a:p>
          <a:p>
            <a:pPr algn="just"/>
            <a:endParaRPr lang="pt-BR" sz="2000" dirty="0"/>
          </a:p>
          <a:p>
            <a:pPr algn="just"/>
            <a:endParaRPr lang="pt-BR" sz="2000" dirty="0"/>
          </a:p>
          <a:p>
            <a:pPr algn="just"/>
            <a:r>
              <a:rPr lang="pt-BR" sz="2000" dirty="0" smtClean="0"/>
              <a:t>Ele </a:t>
            </a:r>
            <a:r>
              <a:rPr lang="pt-BR" sz="2000" dirty="0"/>
              <a:t>permite que os componentes de software </a:t>
            </a:r>
            <a:r>
              <a:rPr lang="pt-BR" sz="2000" dirty="0" smtClean="0"/>
              <a:t>AUTOSAR possam ser </a:t>
            </a:r>
            <a:r>
              <a:rPr lang="pt-BR" sz="2000" dirty="0"/>
              <a:t>independente do mapeamento </a:t>
            </a:r>
            <a:r>
              <a:rPr lang="pt-BR" sz="2000" dirty="0" smtClean="0"/>
              <a:t>da ECU a ser usada. </a:t>
            </a:r>
            <a:r>
              <a:rPr lang="pt-BR" sz="2000" dirty="0"/>
              <a:t>O software da RTE tem de ser configurado para cada unidade de controle eletrônico (ECU) em que são implantados e é gerado durante o processo de configuração do ECU da metodologia AUTOSAR</a:t>
            </a:r>
          </a:p>
        </p:txBody>
      </p:sp>
      <p:sp>
        <p:nvSpPr>
          <p:cNvPr id="3" name="Espaço Reservado para Número de Slide 2"/>
          <p:cNvSpPr>
            <a:spLocks noGrp="1"/>
          </p:cNvSpPr>
          <p:nvPr>
            <p:ph type="sldNum" sz="quarter" idx="12"/>
          </p:nvPr>
        </p:nvSpPr>
        <p:spPr/>
        <p:txBody>
          <a:bodyPr/>
          <a:lstStyle/>
          <a:p>
            <a:fld id="{86EDDCF7-E661-4872-BD01-CA90F2EB4B91}" type="slidenum">
              <a:rPr lang="pt-BR" smtClean="0"/>
              <a:t>80</a:t>
            </a:fld>
            <a:endParaRPr lang="pt-BR"/>
          </a:p>
        </p:txBody>
      </p:sp>
    </p:spTree>
    <p:extLst>
      <p:ext uri="{BB962C8B-B14F-4D97-AF65-F5344CB8AC3E}">
        <p14:creationId xmlns:p14="http://schemas.microsoft.com/office/powerpoint/2010/main" val="1175706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Basic Software (BSW)</a:t>
            </a:r>
            <a:endParaRPr lang="pt-BR" dirty="0">
              <a:latin typeface="Arial" panose="020B0604020202020204" pitchFamily="34" charset="0"/>
              <a:cs typeface="Arial" panose="020B0604020202020204" pitchFamily="34" charset="0"/>
            </a:endParaRPr>
          </a:p>
        </p:txBody>
      </p:sp>
      <p:sp>
        <p:nvSpPr>
          <p:cNvPr id="5" name="Retângulo 4"/>
          <p:cNvSpPr/>
          <p:nvPr/>
        </p:nvSpPr>
        <p:spPr>
          <a:xfrm>
            <a:off x="375312" y="1092010"/>
            <a:ext cx="8086299" cy="2554545"/>
          </a:xfrm>
          <a:prstGeom prst="rect">
            <a:avLst/>
          </a:prstGeom>
        </p:spPr>
        <p:txBody>
          <a:bodyPr wrap="square">
            <a:spAutoFit/>
          </a:bodyPr>
          <a:lstStyle/>
          <a:p>
            <a:pPr algn="just"/>
            <a:r>
              <a:rPr lang="en-US" sz="2000" dirty="0" smtClean="0"/>
              <a:t>Basic </a:t>
            </a:r>
            <a:r>
              <a:rPr lang="en-US" sz="2000" dirty="0"/>
              <a:t>Software: </a:t>
            </a:r>
            <a:r>
              <a:rPr lang="pt-BR" sz="2000" dirty="0" smtClean="0"/>
              <a:t>Em AUTOSAR as preocupações com aplicação são </a:t>
            </a:r>
            <a:r>
              <a:rPr lang="pt-BR" sz="2000" dirty="0"/>
              <a:t>cobertas por componentes de software, enquanto as </a:t>
            </a:r>
            <a:r>
              <a:rPr lang="pt-BR" sz="2000" dirty="0" smtClean="0"/>
              <a:t>de infraestruturas </a:t>
            </a:r>
            <a:r>
              <a:rPr lang="pt-BR" sz="2000" dirty="0"/>
              <a:t>são tratados dentro de camadas de </a:t>
            </a:r>
            <a:r>
              <a:rPr lang="pt-BR" sz="2000" dirty="0" smtClean="0"/>
              <a:t>chamadas de  </a:t>
            </a:r>
            <a:r>
              <a:rPr lang="pt-BR" sz="2000" dirty="0"/>
              <a:t>AUTOSAR </a:t>
            </a:r>
            <a:r>
              <a:rPr lang="pt-BR" sz="2000" dirty="0" smtClean="0"/>
              <a:t>Basic Software.</a:t>
            </a:r>
            <a:endParaRPr lang="pt-BR" sz="2000" dirty="0"/>
          </a:p>
          <a:p>
            <a:pPr algn="just"/>
            <a:endParaRPr lang="pt-BR" sz="2000" dirty="0" smtClean="0"/>
          </a:p>
          <a:p>
            <a:pPr algn="just"/>
            <a:r>
              <a:rPr lang="pt-BR" sz="2000" dirty="0" smtClean="0"/>
              <a:t>Isto significa que o BSW precise interagir com o micro controlador, o que lhe faz ser dependente do hardware. Por causa disso o BSW precise ser implementado dependendo de qual hardware será usado. O BSW é dividido em 4 camadas, como demonstrado abaixo:</a:t>
            </a:r>
            <a:endParaRPr lang="pt-BR" sz="2000" dirty="0"/>
          </a:p>
        </p:txBody>
      </p:sp>
      <p:pic>
        <p:nvPicPr>
          <p:cNvPr id="17410" name="Picture 2"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699" y="3646555"/>
            <a:ext cx="5563523" cy="273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81</a:t>
            </a:fld>
            <a:endParaRPr lang="pt-BR"/>
          </a:p>
        </p:txBody>
      </p:sp>
    </p:spTree>
    <p:extLst>
      <p:ext uri="{BB962C8B-B14F-4D97-AF65-F5344CB8AC3E}">
        <p14:creationId xmlns:p14="http://schemas.microsoft.com/office/powerpoint/2010/main" val="40408559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9" name="Retângulo 8"/>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latin typeface="Arial" panose="020B0604020202020204" pitchFamily="34" charset="0"/>
              <a:cs typeface="Arial" panose="020B0604020202020204" pitchFamily="34" charset="0"/>
            </a:endParaRPr>
          </a:p>
        </p:txBody>
      </p:sp>
      <p:sp>
        <p:nvSpPr>
          <p:cNvPr id="10" name="Retângulo 9"/>
          <p:cNvSpPr/>
          <p:nvPr/>
        </p:nvSpPr>
        <p:spPr>
          <a:xfrm>
            <a:off x="925618" y="3075359"/>
            <a:ext cx="7554569" cy="646331"/>
          </a:xfrm>
          <a:prstGeom prst="rect">
            <a:avLst/>
          </a:prstGeom>
        </p:spPr>
        <p:txBody>
          <a:bodyPr wrap="none">
            <a:spAutoFit/>
          </a:bodyPr>
          <a:lstStyle/>
          <a:p>
            <a:r>
              <a:rPr lang="pt-BR" sz="3600" dirty="0" smtClean="0">
                <a:latin typeface="Arial" panose="020B0604020202020204" pitchFamily="34" charset="0"/>
                <a:cs typeface="Arial" panose="020B0604020202020204" pitchFamily="34" charset="0"/>
              </a:rPr>
              <a:t>12. PADRÃO </a:t>
            </a:r>
            <a:r>
              <a:rPr lang="pt-BR" sz="3600" dirty="0" smtClean="0">
                <a:latin typeface="Arial" panose="020B0604020202020204" pitchFamily="34" charset="0"/>
                <a:cs typeface="Arial" panose="020B0604020202020204" pitchFamily="34" charset="0"/>
              </a:rPr>
              <a:t>AUTOSAR COM MBD</a:t>
            </a:r>
            <a:endParaRPr lang="pt-BR" sz="3600" dirty="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82</a:t>
            </a:fld>
            <a:endParaRPr lang="pt-BR"/>
          </a:p>
        </p:txBody>
      </p:sp>
    </p:spTree>
    <p:extLst>
      <p:ext uri="{BB962C8B-B14F-4D97-AF65-F5344CB8AC3E}">
        <p14:creationId xmlns:p14="http://schemas.microsoft.com/office/powerpoint/2010/main" val="18820771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5"/>
          <p:cNvSpPr>
            <a:spLocks noChangeArrowheads="1"/>
          </p:cNvSpPr>
          <p:nvPr/>
        </p:nvSpPr>
        <p:spPr bwMode="auto">
          <a:xfrm>
            <a:off x="228541" y="973142"/>
            <a:ext cx="8748712" cy="994118"/>
          </a:xfrm>
          <a:prstGeom prst="rect">
            <a:avLst/>
          </a:prstGeom>
          <a:noFill/>
          <a:ln w="9525">
            <a:noFill/>
            <a:miter lim="800000"/>
            <a:headEnd/>
            <a:tailEnd/>
          </a:ln>
        </p:spPr>
        <p:txBody>
          <a:bodyPr>
            <a:spAutoFit/>
          </a:bodyPr>
          <a:lstStyle/>
          <a:p>
            <a:pPr marL="273050" indent="-273050" algn="just">
              <a:lnSpc>
                <a:spcPct val="90000"/>
              </a:lnSpc>
              <a:spcAft>
                <a:spcPts val="600"/>
              </a:spcAft>
              <a:buClr>
                <a:srgbClr val="CF9600"/>
              </a:buClr>
              <a:buFont typeface="Wingdings" pitchFamily="2" charset="2"/>
              <a:buChar char="§"/>
            </a:pPr>
            <a:r>
              <a:rPr lang="pt-BR" dirty="0" smtClean="0">
                <a:latin typeface="Arial" panose="020B0604020202020204" pitchFamily="34" charset="0"/>
                <a:cs typeface="Arial" panose="020B0604020202020204" pitchFamily="34" charset="0"/>
              </a:rPr>
              <a:t>Vantagens da metodologia MBD</a:t>
            </a:r>
          </a:p>
          <a:p>
            <a:pPr marL="730250" lvl="1" indent="-273050" algn="just">
              <a:lnSpc>
                <a:spcPct val="90000"/>
              </a:lnSpc>
              <a:spcAft>
                <a:spcPts val="600"/>
              </a:spcAft>
              <a:buClr>
                <a:srgbClr val="CF9600"/>
              </a:buClr>
              <a:buFont typeface="Wingdings" pitchFamily="2" charset="2"/>
              <a:buChar char="§"/>
            </a:pPr>
            <a:r>
              <a:rPr lang="pt-BR" dirty="0" smtClean="0">
                <a:latin typeface="Arial" panose="020B0604020202020204" pitchFamily="34" charset="0"/>
                <a:cs typeface="Arial" panose="020B0604020202020204" pitchFamily="34" charset="0"/>
              </a:rPr>
              <a:t>Verificações constantes do diagrama (MIL) e código (SIL) dos sistemas;</a:t>
            </a:r>
            <a:endParaRPr lang="pt-BR" dirty="0">
              <a:latin typeface="Arial" panose="020B0604020202020204" pitchFamily="34" charset="0"/>
              <a:cs typeface="Arial" panose="020B0604020202020204" pitchFamily="34" charset="0"/>
            </a:endParaRPr>
          </a:p>
          <a:p>
            <a:pPr marL="730250" lvl="1" indent="-273050" algn="just">
              <a:lnSpc>
                <a:spcPct val="90000"/>
              </a:lnSpc>
              <a:spcAft>
                <a:spcPts val="600"/>
              </a:spcAft>
              <a:buClr>
                <a:srgbClr val="CF9600"/>
              </a:buClr>
              <a:buFont typeface="Wingdings" pitchFamily="2" charset="2"/>
              <a:buChar char="§"/>
            </a:pPr>
            <a:r>
              <a:rPr lang="pt-BR" dirty="0" smtClean="0">
                <a:latin typeface="Arial" panose="020B0604020202020204" pitchFamily="34" charset="0"/>
                <a:cs typeface="Arial" panose="020B0604020202020204" pitchFamily="34" charset="0"/>
              </a:rPr>
              <a:t>Possibilidades de reuso e reaproveitamento de digramas/códigos.</a:t>
            </a:r>
            <a:endParaRPr lang="pt-BR" dirty="0">
              <a:latin typeface="Arial" panose="020B0604020202020204" pitchFamily="34" charset="0"/>
              <a:cs typeface="Arial" panose="020B0604020202020204" pitchFamily="34" charset="0"/>
            </a:endParaRPr>
          </a:p>
        </p:txBody>
      </p:sp>
      <p:sp>
        <p:nvSpPr>
          <p:cNvPr id="12" name="Retângulo 11"/>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b="1" dirty="0" smtClean="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Modelo </a:t>
            </a:r>
            <a:r>
              <a:rPr lang="pt-BR" sz="2000" b="1" dirty="0" err="1" smtClean="0">
                <a:latin typeface="Arial" panose="020B0604020202020204" pitchFamily="34" charset="0"/>
                <a:cs typeface="Arial" panose="020B0604020202020204" pitchFamily="34" charset="0"/>
              </a:rPr>
              <a:t>Matlab</a:t>
            </a:r>
            <a:r>
              <a:rPr lang="pt-BR" sz="2000" b="1" dirty="0" smtClean="0">
                <a:latin typeface="Arial" panose="020B0604020202020204" pitchFamily="34" charset="0"/>
                <a:cs typeface="Arial" panose="020B0604020202020204" pitchFamily="34" charset="0"/>
              </a:rPr>
              <a:t>/</a:t>
            </a:r>
            <a:r>
              <a:rPr lang="pt-BR" sz="2000" b="1" dirty="0" err="1" smtClean="0">
                <a:latin typeface="Arial" panose="020B0604020202020204" pitchFamily="34" charset="0"/>
                <a:cs typeface="Arial" panose="020B0604020202020204" pitchFamily="34" charset="0"/>
              </a:rPr>
              <a:t>Simulink</a:t>
            </a:r>
            <a:r>
              <a:rPr lang="pt-BR" sz="2000" b="1" dirty="0" smtClean="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(MBD</a:t>
            </a:r>
            <a:r>
              <a:rPr lang="pt-BR" sz="2000" b="1" dirty="0" smtClean="0">
                <a:latin typeface="Arial" panose="020B0604020202020204" pitchFamily="34" charset="0"/>
                <a:cs typeface="Arial" panose="020B0604020202020204" pitchFamily="34" charset="0"/>
              </a:rPr>
              <a:t>)</a:t>
            </a:r>
            <a:endParaRPr lang="pt-BR" sz="2000" b="1" dirty="0">
              <a:latin typeface="Arial" panose="020B0604020202020204" pitchFamily="34" charset="0"/>
              <a:cs typeface="Arial" panose="020B0604020202020204" pitchFamily="34" charset="0"/>
            </a:endParaRPr>
          </a:p>
        </p:txBody>
      </p:sp>
      <p:pic>
        <p:nvPicPr>
          <p:cNvPr id="1026" name="Picture 2" descr="C:\Users\FelipeF\Documents\UTFPR\Iniciação Científica\Seminário\Imagens\2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41" y="2189014"/>
            <a:ext cx="8632825" cy="3878263"/>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83</a:t>
            </a:fld>
            <a:endParaRPr lang="pt-BR"/>
          </a:p>
        </p:txBody>
      </p:sp>
    </p:spTree>
    <p:extLst>
      <p:ext uri="{BB962C8B-B14F-4D97-AF65-F5344CB8AC3E}">
        <p14:creationId xmlns:p14="http://schemas.microsoft.com/office/powerpoint/2010/main" val="22727883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8" name="Retângulo 17"/>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latin typeface="Arial" panose="020B0604020202020204" pitchFamily="34" charset="0"/>
                <a:cs typeface="Arial" panose="020B0604020202020204" pitchFamily="34" charset="0"/>
              </a:rPr>
              <a:t>Conectividade </a:t>
            </a:r>
            <a:r>
              <a:rPr lang="pt-BR" b="1" dirty="0">
                <a:latin typeface="Arial" panose="020B0604020202020204" pitchFamily="34" charset="0"/>
                <a:cs typeface="Arial" panose="020B0604020202020204" pitchFamily="34" charset="0"/>
              </a:rPr>
              <a:t>das ferramentas </a:t>
            </a:r>
            <a:r>
              <a:rPr lang="pt-BR" b="1" dirty="0" err="1" smtClean="0">
                <a:latin typeface="Arial" panose="020B0604020202020204" pitchFamily="34" charset="0"/>
                <a:cs typeface="Arial" panose="020B0604020202020204" pitchFamily="34" charset="0"/>
              </a:rPr>
              <a:t>dSpace</a:t>
            </a:r>
            <a:endParaRPr lang="pt-BR" b="1" dirty="0">
              <a:latin typeface="Arial" panose="020B0604020202020204" pitchFamily="34" charset="0"/>
              <a:cs typeface="Arial" panose="020B0604020202020204" pitchFamily="34" charset="0"/>
            </a:endParaRPr>
          </a:p>
        </p:txBody>
      </p:sp>
      <p:pic>
        <p:nvPicPr>
          <p:cNvPr id="3074" name="Picture 2" descr="C:\Users\FelipeF\Documents\UTFPR\Iniciação Científica\Seminário\Imagens\1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61" y="1300766"/>
            <a:ext cx="8371877" cy="4441132"/>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84</a:t>
            </a:fld>
            <a:endParaRPr lang="pt-BR"/>
          </a:p>
        </p:txBody>
      </p:sp>
    </p:spTree>
    <p:extLst>
      <p:ext uri="{BB962C8B-B14F-4D97-AF65-F5344CB8AC3E}">
        <p14:creationId xmlns:p14="http://schemas.microsoft.com/office/powerpoint/2010/main" val="13552851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5"/>
          <p:cNvSpPr>
            <a:spLocks noChangeArrowheads="1"/>
          </p:cNvSpPr>
          <p:nvPr/>
        </p:nvSpPr>
        <p:spPr bwMode="auto">
          <a:xfrm>
            <a:off x="238850" y="857232"/>
            <a:ext cx="8748712" cy="667875"/>
          </a:xfrm>
          <a:prstGeom prst="rect">
            <a:avLst/>
          </a:prstGeom>
          <a:noFill/>
          <a:ln w="9525">
            <a:noFill/>
            <a:miter lim="800000"/>
            <a:headEnd/>
            <a:tailEnd/>
          </a:ln>
        </p:spPr>
        <p:txBody>
          <a:bodyPr>
            <a:spAutoFit/>
          </a:bodyPr>
          <a:lstStyle/>
          <a:p>
            <a:pPr marL="273050" indent="-273050" algn="just">
              <a:lnSpc>
                <a:spcPct val="90000"/>
              </a:lnSpc>
              <a:spcAft>
                <a:spcPts val="600"/>
              </a:spcAft>
              <a:buClr>
                <a:srgbClr val="CF9600"/>
              </a:buClr>
              <a:buFont typeface="Wingdings" pitchFamily="2" charset="2"/>
              <a:buChar char="§"/>
            </a:pPr>
            <a:r>
              <a:rPr lang="pt-BR" dirty="0" err="1" smtClean="0">
                <a:latin typeface="Arial" panose="020B0604020202020204" pitchFamily="34" charset="0"/>
                <a:cs typeface="Arial" panose="020B0604020202020204" pitchFamily="34" charset="0"/>
              </a:rPr>
              <a:t>dSPACE</a:t>
            </a:r>
            <a:r>
              <a:rPr lang="pt-BR" dirty="0" smtClean="0">
                <a:latin typeface="Arial" panose="020B0604020202020204" pitchFamily="34" charset="0"/>
                <a:cs typeface="Arial" panose="020B0604020202020204" pitchFamily="34" charset="0"/>
              </a:rPr>
              <a:t> tools</a:t>
            </a:r>
            <a:endParaRPr lang="pt-BR" sz="1600" dirty="0" smtClean="0">
              <a:latin typeface="Arial" panose="020B0604020202020204" pitchFamily="34" charset="0"/>
              <a:cs typeface="Arial" panose="020B0604020202020204" pitchFamily="34" charset="0"/>
            </a:endParaRPr>
          </a:p>
          <a:p>
            <a:pPr marL="273050" indent="-273050" algn="just">
              <a:lnSpc>
                <a:spcPct val="90000"/>
              </a:lnSpc>
              <a:spcAft>
                <a:spcPts val="600"/>
              </a:spcAft>
              <a:buClr>
                <a:schemeClr val="accent1"/>
              </a:buClr>
              <a:buFont typeface="Wingdings" pitchFamily="2" charset="2"/>
              <a:buChar char="§"/>
            </a:pPr>
            <a:endParaRPr lang="pt-BR" dirty="0">
              <a:latin typeface="Arial" panose="020B0604020202020204" pitchFamily="34" charset="0"/>
              <a:cs typeface="Arial" panose="020B0604020202020204" pitchFamily="34" charset="0"/>
            </a:endParaRPr>
          </a:p>
        </p:txBody>
      </p:sp>
      <p:sp>
        <p:nvSpPr>
          <p:cNvPr id="12" name="Retângulo 11"/>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lgn="just">
              <a:lnSpc>
                <a:spcPct val="90000"/>
              </a:lnSpc>
              <a:spcAft>
                <a:spcPts val="600"/>
              </a:spcAft>
              <a:buClr>
                <a:schemeClr val="accent1"/>
              </a:buClr>
            </a:pPr>
            <a:r>
              <a:rPr lang="pt-BR" b="1" dirty="0">
                <a:latin typeface="Arial" panose="020B0604020202020204" pitchFamily="34" charset="0"/>
                <a:cs typeface="Arial" panose="020B0604020202020204" pitchFamily="34" charset="0"/>
              </a:rPr>
              <a:t>5</a:t>
            </a:r>
            <a:r>
              <a:rPr lang="pt-BR" b="1" dirty="0" smtClean="0">
                <a:latin typeface="Arial" panose="020B0604020202020204" pitchFamily="34" charset="0"/>
                <a:cs typeface="Arial" panose="020B0604020202020204" pitchFamily="34" charset="0"/>
              </a:rPr>
              <a:t>.System </a:t>
            </a:r>
            <a:r>
              <a:rPr lang="pt-BR" b="1" dirty="0" err="1">
                <a:latin typeface="Arial" panose="020B0604020202020204" pitchFamily="34" charset="0"/>
                <a:cs typeface="Arial" panose="020B0604020202020204" pitchFamily="34" charset="0"/>
              </a:rPr>
              <a:t>Simulation</a:t>
            </a:r>
            <a:r>
              <a:rPr lang="pt-BR" b="1" dirty="0">
                <a:latin typeface="Arial" panose="020B0604020202020204" pitchFamily="34" charset="0"/>
                <a:cs typeface="Arial" panose="020B0604020202020204" pitchFamily="34" charset="0"/>
              </a:rPr>
              <a:t> Workflow</a:t>
            </a:r>
          </a:p>
        </p:txBody>
      </p:sp>
      <p:pic>
        <p:nvPicPr>
          <p:cNvPr id="10" name="Picture 2" descr="C:\Users\FelipeF\Documents\UTFPR\Iniciação Científica\Tutoriais\TargetLink\Imagens\dSpace.jpg"/>
          <p:cNvPicPr>
            <a:picLocks noChangeAspect="1" noChangeArrowheads="1"/>
          </p:cNvPicPr>
          <p:nvPr/>
        </p:nvPicPr>
        <p:blipFill>
          <a:blip r:embed="rId3">
            <a:extLst>
              <a:ext uri="{28A0092B-C50C-407E-A947-70E740481C1C}">
                <a14:useLocalDpi xmlns:a14="http://schemas.microsoft.com/office/drawing/2010/main" val="0"/>
              </a:ext>
            </a:extLst>
          </a:blip>
          <a:srcRect t="34663" b="39604"/>
          <a:stretch>
            <a:fillRect/>
          </a:stretch>
        </p:blipFill>
        <p:spPr bwMode="auto">
          <a:xfrm>
            <a:off x="1471612" y="5247005"/>
            <a:ext cx="58959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m.c.lnkd.licdn.com/mpr/mpr/shrink_100_50/p/2/000/038/15f/2643b6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983" y="2725789"/>
            <a:ext cx="1593235" cy="79661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450" y="2049095"/>
            <a:ext cx="2601919" cy="155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0411" y="2137458"/>
            <a:ext cx="2767965" cy="132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descr="http://www.absint.com/ait/targetlink_a3_men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4211" y="1943679"/>
            <a:ext cx="1132244" cy="85857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uk.mathworks.com/includes_content/nextgen/images/bg_header_mwlogo_nota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696" y="3378787"/>
            <a:ext cx="1743075"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direita 1"/>
          <p:cNvSpPr/>
          <p:nvPr/>
        </p:nvSpPr>
        <p:spPr>
          <a:xfrm>
            <a:off x="2354580" y="2657881"/>
            <a:ext cx="662940" cy="2300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7" name="Seta para a direita 16"/>
          <p:cNvSpPr/>
          <p:nvPr/>
        </p:nvSpPr>
        <p:spPr>
          <a:xfrm>
            <a:off x="5466956" y="2649511"/>
            <a:ext cx="662940" cy="2300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aixaDeTexto 2"/>
          <p:cNvSpPr txBox="1"/>
          <p:nvPr/>
        </p:nvSpPr>
        <p:spPr>
          <a:xfrm>
            <a:off x="550061" y="4221479"/>
            <a:ext cx="1981569" cy="646331"/>
          </a:xfrm>
          <a:prstGeom prst="rect">
            <a:avLst/>
          </a:prstGeom>
          <a:noFill/>
        </p:spPr>
        <p:txBody>
          <a:bodyPr wrap="none" rtlCol="0">
            <a:spAutoFit/>
          </a:bodyPr>
          <a:lstStyle/>
          <a:p>
            <a:pPr algn="ctr"/>
            <a:r>
              <a:rPr lang="pt-BR" b="1" dirty="0" err="1" smtClean="0"/>
              <a:t>Behavior</a:t>
            </a:r>
            <a:r>
              <a:rPr lang="pt-BR" b="1" dirty="0" smtClean="0"/>
              <a:t> </a:t>
            </a:r>
            <a:r>
              <a:rPr lang="pt-BR" b="1" dirty="0" err="1" smtClean="0"/>
              <a:t>modeling</a:t>
            </a:r>
            <a:r>
              <a:rPr lang="pt-BR" b="1" dirty="0" smtClean="0"/>
              <a:t/>
            </a:r>
            <a:br>
              <a:rPr lang="pt-BR" b="1" dirty="0" smtClean="0"/>
            </a:br>
            <a:r>
              <a:rPr lang="pt-BR" b="1" dirty="0" smtClean="0"/>
              <a:t>SWC </a:t>
            </a:r>
            <a:r>
              <a:rPr lang="pt-BR" b="1" dirty="0" err="1" smtClean="0"/>
              <a:t>creation</a:t>
            </a:r>
            <a:endParaRPr lang="pt-BR" b="1" dirty="0"/>
          </a:p>
        </p:txBody>
      </p:sp>
      <p:sp>
        <p:nvSpPr>
          <p:cNvPr id="19" name="CaixaDeTexto 18"/>
          <p:cNvSpPr txBox="1"/>
          <p:nvPr/>
        </p:nvSpPr>
        <p:spPr>
          <a:xfrm>
            <a:off x="3182486" y="4221478"/>
            <a:ext cx="2779031" cy="646331"/>
          </a:xfrm>
          <a:prstGeom prst="rect">
            <a:avLst/>
          </a:prstGeom>
          <a:noFill/>
        </p:spPr>
        <p:txBody>
          <a:bodyPr wrap="none" rtlCol="0">
            <a:spAutoFit/>
          </a:bodyPr>
          <a:lstStyle/>
          <a:p>
            <a:pPr algn="ctr"/>
            <a:r>
              <a:rPr lang="pt-BR" b="1" dirty="0" smtClean="0"/>
              <a:t>System </a:t>
            </a:r>
            <a:r>
              <a:rPr lang="pt-BR" b="1" dirty="0" err="1"/>
              <a:t>M</a:t>
            </a:r>
            <a:r>
              <a:rPr lang="pt-BR" b="1" dirty="0" err="1" smtClean="0"/>
              <a:t>odeling</a:t>
            </a:r>
            <a:r>
              <a:rPr lang="pt-BR" b="1" dirty="0" smtClean="0"/>
              <a:t/>
            </a:r>
            <a:br>
              <a:rPr lang="pt-BR" b="1" dirty="0" smtClean="0"/>
            </a:br>
            <a:r>
              <a:rPr lang="pt-BR" b="1" dirty="0" smtClean="0"/>
              <a:t>SWC </a:t>
            </a:r>
            <a:r>
              <a:rPr lang="pt-BR" b="1" dirty="0" err="1" smtClean="0"/>
              <a:t>integration</a:t>
            </a:r>
            <a:r>
              <a:rPr lang="pt-BR" b="1" dirty="0" smtClean="0"/>
              <a:t> </a:t>
            </a:r>
            <a:r>
              <a:rPr lang="pt-BR" b="1" dirty="0" err="1" smtClean="0"/>
              <a:t>and</a:t>
            </a:r>
            <a:r>
              <a:rPr lang="pt-BR" b="1" dirty="0" smtClean="0"/>
              <a:t> V-ECU</a:t>
            </a:r>
            <a:endParaRPr lang="pt-BR" b="1" dirty="0"/>
          </a:p>
        </p:txBody>
      </p:sp>
      <p:sp>
        <p:nvSpPr>
          <p:cNvPr id="20" name="CaixaDeTexto 19"/>
          <p:cNvSpPr txBox="1"/>
          <p:nvPr/>
        </p:nvSpPr>
        <p:spPr>
          <a:xfrm>
            <a:off x="6708049" y="4221479"/>
            <a:ext cx="1211678" cy="369332"/>
          </a:xfrm>
          <a:prstGeom prst="rect">
            <a:avLst/>
          </a:prstGeom>
          <a:noFill/>
        </p:spPr>
        <p:txBody>
          <a:bodyPr wrap="none" rtlCol="0">
            <a:spAutoFit/>
          </a:bodyPr>
          <a:lstStyle/>
          <a:p>
            <a:pPr algn="ctr"/>
            <a:r>
              <a:rPr lang="pt-BR" b="1" dirty="0" err="1" smtClean="0"/>
              <a:t>Simulation</a:t>
            </a:r>
            <a:endParaRPr lang="pt-BR" b="1" dirty="0"/>
          </a:p>
        </p:txBody>
      </p:sp>
      <p:sp>
        <p:nvSpPr>
          <p:cNvPr id="5" name="Espaço Reservado para Número de Slide 4"/>
          <p:cNvSpPr>
            <a:spLocks noGrp="1"/>
          </p:cNvSpPr>
          <p:nvPr>
            <p:ph type="sldNum" sz="quarter" idx="12"/>
          </p:nvPr>
        </p:nvSpPr>
        <p:spPr/>
        <p:txBody>
          <a:bodyPr/>
          <a:lstStyle/>
          <a:p>
            <a:fld id="{86EDDCF7-E661-4872-BD01-CA90F2EB4B91}" type="slidenum">
              <a:rPr lang="pt-BR" smtClean="0"/>
              <a:t>85</a:t>
            </a:fld>
            <a:endParaRPr lang="pt-BR"/>
          </a:p>
        </p:txBody>
      </p:sp>
    </p:spTree>
    <p:extLst>
      <p:ext uri="{BB962C8B-B14F-4D97-AF65-F5344CB8AC3E}">
        <p14:creationId xmlns:p14="http://schemas.microsoft.com/office/powerpoint/2010/main" val="38101115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5"/>
          <p:cNvSpPr>
            <a:spLocks noChangeArrowheads="1"/>
          </p:cNvSpPr>
          <p:nvPr/>
        </p:nvSpPr>
        <p:spPr bwMode="auto">
          <a:xfrm>
            <a:off x="238850" y="857232"/>
            <a:ext cx="8748712" cy="667875"/>
          </a:xfrm>
          <a:prstGeom prst="rect">
            <a:avLst/>
          </a:prstGeom>
          <a:noFill/>
          <a:ln w="9525">
            <a:noFill/>
            <a:miter lim="800000"/>
            <a:headEnd/>
            <a:tailEnd/>
          </a:ln>
        </p:spPr>
        <p:txBody>
          <a:bodyPr>
            <a:spAutoFit/>
          </a:bodyPr>
          <a:lstStyle/>
          <a:p>
            <a:pPr algn="just">
              <a:lnSpc>
                <a:spcPct val="90000"/>
              </a:lnSpc>
              <a:spcAft>
                <a:spcPts val="600"/>
              </a:spcAft>
              <a:buClr>
                <a:srgbClr val="CF9600"/>
              </a:buClr>
            </a:pPr>
            <a:r>
              <a:rPr lang="pt-BR" dirty="0" smtClean="0">
                <a:latin typeface="Arial" panose="020B0604020202020204" pitchFamily="34" charset="0"/>
                <a:cs typeface="Arial" panose="020B0604020202020204" pitchFamily="34" charset="0"/>
              </a:rPr>
              <a:t>Exemplo</a:t>
            </a:r>
            <a:endParaRPr lang="pt-BR" sz="1600" dirty="0" smtClean="0">
              <a:latin typeface="Arial" panose="020B0604020202020204" pitchFamily="34" charset="0"/>
              <a:cs typeface="Arial" panose="020B0604020202020204" pitchFamily="34" charset="0"/>
            </a:endParaRPr>
          </a:p>
          <a:p>
            <a:pPr marL="273050" indent="-273050" algn="just">
              <a:lnSpc>
                <a:spcPct val="90000"/>
              </a:lnSpc>
              <a:spcAft>
                <a:spcPts val="600"/>
              </a:spcAft>
              <a:buClr>
                <a:schemeClr val="accent1"/>
              </a:buClr>
              <a:buFont typeface="Wingdings" pitchFamily="2" charset="2"/>
              <a:buChar char="§"/>
            </a:pPr>
            <a:endParaRPr lang="pt-BR" dirty="0">
              <a:latin typeface="Arial" panose="020B0604020202020204" pitchFamily="34" charset="0"/>
              <a:cs typeface="Arial" panose="020B0604020202020204" pitchFamily="34" charset="0"/>
            </a:endParaRPr>
          </a:p>
        </p:txBody>
      </p:sp>
      <p:sp>
        <p:nvSpPr>
          <p:cNvPr id="12" name="Retângulo 11"/>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lgn="just">
              <a:lnSpc>
                <a:spcPct val="90000"/>
              </a:lnSpc>
              <a:spcAft>
                <a:spcPts val="600"/>
              </a:spcAft>
              <a:buClr>
                <a:schemeClr val="accent1"/>
              </a:buClr>
            </a:pPr>
            <a:r>
              <a:rPr lang="pt-BR" b="1" dirty="0">
                <a:latin typeface="Arial" panose="020B0604020202020204" pitchFamily="34" charset="0"/>
                <a:cs typeface="Arial" panose="020B0604020202020204" pitchFamily="34" charset="0"/>
              </a:rPr>
              <a:t>5</a:t>
            </a:r>
            <a:r>
              <a:rPr lang="pt-BR" b="1" dirty="0" smtClean="0">
                <a:latin typeface="Arial" panose="020B0604020202020204" pitchFamily="34" charset="0"/>
                <a:cs typeface="Arial" panose="020B0604020202020204" pitchFamily="34" charset="0"/>
              </a:rPr>
              <a:t>.System </a:t>
            </a:r>
            <a:r>
              <a:rPr lang="pt-BR" b="1" dirty="0" err="1">
                <a:latin typeface="Arial" panose="020B0604020202020204" pitchFamily="34" charset="0"/>
                <a:cs typeface="Arial" panose="020B0604020202020204" pitchFamily="34" charset="0"/>
              </a:rPr>
              <a:t>Simulation</a:t>
            </a:r>
            <a:r>
              <a:rPr lang="pt-BR" b="1" dirty="0">
                <a:latin typeface="Arial" panose="020B0604020202020204" pitchFamily="34" charset="0"/>
                <a:cs typeface="Arial" panose="020B0604020202020204" pitchFamily="34" charset="0"/>
              </a:rPr>
              <a:t> Workflow</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780" y="1525107"/>
            <a:ext cx="6369523" cy="467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ço Reservado para Número de Slide 1"/>
          <p:cNvSpPr>
            <a:spLocks noGrp="1"/>
          </p:cNvSpPr>
          <p:nvPr>
            <p:ph type="sldNum" sz="quarter" idx="12"/>
          </p:nvPr>
        </p:nvSpPr>
        <p:spPr/>
        <p:txBody>
          <a:bodyPr/>
          <a:lstStyle/>
          <a:p>
            <a:fld id="{86EDDCF7-E661-4872-BD01-CA90F2EB4B91}" type="slidenum">
              <a:rPr lang="pt-BR" smtClean="0"/>
              <a:t>86</a:t>
            </a:fld>
            <a:endParaRPr lang="pt-BR"/>
          </a:p>
        </p:txBody>
      </p:sp>
    </p:spTree>
    <p:extLst>
      <p:ext uri="{BB962C8B-B14F-4D97-AF65-F5344CB8AC3E}">
        <p14:creationId xmlns:p14="http://schemas.microsoft.com/office/powerpoint/2010/main" val="40420606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7" name="Retângulo 6"/>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lgn="just">
              <a:lnSpc>
                <a:spcPct val="90000"/>
              </a:lnSpc>
              <a:spcAft>
                <a:spcPts val="600"/>
              </a:spcAft>
              <a:buClr>
                <a:schemeClr val="accent1"/>
              </a:buClr>
            </a:pPr>
            <a:r>
              <a:rPr lang="pt-BR" b="1" dirty="0">
                <a:latin typeface="Arial" panose="020B0604020202020204" pitchFamily="34" charset="0"/>
                <a:cs typeface="Arial" panose="020B0604020202020204" pitchFamily="34" charset="0"/>
              </a:rPr>
              <a:t>5</a:t>
            </a:r>
            <a:r>
              <a:rPr lang="pt-BR" b="1" dirty="0" smtClean="0">
                <a:latin typeface="Arial" panose="020B0604020202020204" pitchFamily="34" charset="0"/>
                <a:cs typeface="Arial" panose="020B0604020202020204" pitchFamily="34" charset="0"/>
              </a:rPr>
              <a:t>.System </a:t>
            </a:r>
            <a:r>
              <a:rPr lang="pt-BR" b="1" dirty="0" err="1">
                <a:latin typeface="Arial" panose="020B0604020202020204" pitchFamily="34" charset="0"/>
                <a:cs typeface="Arial" panose="020B0604020202020204" pitchFamily="34" charset="0"/>
              </a:rPr>
              <a:t>Simulation</a:t>
            </a:r>
            <a:r>
              <a:rPr lang="pt-BR" b="1" dirty="0">
                <a:latin typeface="Arial" panose="020B0604020202020204" pitchFamily="34" charset="0"/>
                <a:cs typeface="Arial" panose="020B0604020202020204" pitchFamily="34" charset="0"/>
              </a:rPr>
              <a:t> Workflow</a:t>
            </a:r>
          </a:p>
        </p:txBody>
      </p:sp>
      <p:sp>
        <p:nvSpPr>
          <p:cNvPr id="5" name="Espaço Reservado para Número de Slide 4"/>
          <p:cNvSpPr>
            <a:spLocks noGrp="1"/>
          </p:cNvSpPr>
          <p:nvPr>
            <p:ph type="sldNum" sz="quarter" idx="12"/>
          </p:nvPr>
        </p:nvSpPr>
        <p:spPr/>
        <p:txBody>
          <a:bodyPr/>
          <a:lstStyle/>
          <a:p>
            <a:fld id="{86EDDCF7-E661-4872-BD01-CA90F2EB4B91}" type="slidenum">
              <a:rPr lang="pt-BR" smtClean="0"/>
              <a:t>87</a:t>
            </a:fld>
            <a:endParaRPr lang="pt-BR"/>
          </a:p>
        </p:txBody>
      </p:sp>
      <p:sp>
        <p:nvSpPr>
          <p:cNvPr id="21" name="Retângulo 20"/>
          <p:cNvSpPr/>
          <p:nvPr/>
        </p:nvSpPr>
        <p:spPr>
          <a:xfrm>
            <a:off x="3017728" y="3091418"/>
            <a:ext cx="3108543" cy="646331"/>
          </a:xfrm>
          <a:prstGeom prst="rect">
            <a:avLst/>
          </a:prstGeom>
        </p:spPr>
        <p:txBody>
          <a:bodyPr wrap="none">
            <a:spAutoFit/>
          </a:bodyPr>
          <a:lstStyle/>
          <a:p>
            <a:r>
              <a:rPr lang="pt-BR" sz="3600" dirty="0" smtClean="0">
                <a:latin typeface="Arial" panose="020B0604020202020204" pitchFamily="34" charset="0"/>
                <a:cs typeface="Arial" panose="020B0604020202020204" pitchFamily="34" charset="0"/>
              </a:rPr>
              <a:t>CONCLUSÃO</a:t>
            </a:r>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5834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586150"/>
            <a:ext cx="9144000"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6" name="Retângulo 5"/>
          <p:cNvSpPr/>
          <p:nvPr/>
        </p:nvSpPr>
        <p:spPr>
          <a:xfrm>
            <a:off x="0" y="6252519"/>
            <a:ext cx="9144000" cy="3336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7" name="Retângulo 6"/>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8" name="Retângulo 7"/>
          <p:cNvSpPr/>
          <p:nvPr/>
        </p:nvSpPr>
        <p:spPr>
          <a:xfrm>
            <a:off x="0" y="234778"/>
            <a:ext cx="9144000" cy="37482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038" y="2201016"/>
            <a:ext cx="2017584" cy="689213"/>
          </a:xfrm>
          <a:prstGeom prst="rect">
            <a:avLst/>
          </a:prstGeom>
        </p:spPr>
      </p:pic>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38" y="4785134"/>
            <a:ext cx="2099962" cy="1100802"/>
          </a:xfrm>
          <a:prstGeom prst="rect">
            <a:avLst/>
          </a:prstGeo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38" y="792004"/>
            <a:ext cx="2017584" cy="803087"/>
          </a:xfrm>
          <a:prstGeom prst="rect">
            <a:avLst/>
          </a:prstGeom>
        </p:spPr>
      </p:pic>
      <p:sp>
        <p:nvSpPr>
          <p:cNvPr id="12" name="CaixaDeTexto 11"/>
          <p:cNvSpPr txBox="1"/>
          <p:nvPr/>
        </p:nvSpPr>
        <p:spPr>
          <a:xfrm>
            <a:off x="626076" y="1193547"/>
            <a:ext cx="5815914" cy="461665"/>
          </a:xfrm>
          <a:prstGeom prst="rect">
            <a:avLst/>
          </a:prstGeom>
          <a:noFill/>
        </p:spPr>
        <p:txBody>
          <a:bodyPr wrap="square" rtlCol="0">
            <a:spAutoFit/>
          </a:bodyPr>
          <a:lstStyle/>
          <a:p>
            <a:r>
              <a:rPr lang="pt-BR" sz="2400" b="1" dirty="0" smtClean="0">
                <a:latin typeface="Arial" panose="020B0604020202020204" pitchFamily="34" charset="0"/>
                <a:cs typeface="Arial" panose="020B0604020202020204" pitchFamily="34" charset="0"/>
              </a:rPr>
              <a:t>Obrigado.</a:t>
            </a:r>
          </a:p>
        </p:txBody>
      </p:sp>
      <p:sp>
        <p:nvSpPr>
          <p:cNvPr id="14" name="CaixaDeTexto 13"/>
          <p:cNvSpPr txBox="1"/>
          <p:nvPr/>
        </p:nvSpPr>
        <p:spPr>
          <a:xfrm>
            <a:off x="0" y="4482198"/>
            <a:ext cx="5815914" cy="1569660"/>
          </a:xfrm>
          <a:prstGeom prst="rect">
            <a:avLst/>
          </a:prstGeom>
          <a:noFill/>
        </p:spPr>
        <p:txBody>
          <a:bodyPr wrap="square" rtlCol="0">
            <a:spAutoFit/>
          </a:bodyPr>
          <a:lstStyle/>
          <a:p>
            <a:r>
              <a:rPr lang="pt-BR" sz="1600" dirty="0" smtClean="0">
                <a:latin typeface="Arial" panose="020B0604020202020204" pitchFamily="34" charset="0"/>
                <a:cs typeface="Arial" panose="020B0604020202020204" pitchFamily="34" charset="0"/>
              </a:rPr>
              <a:t>João Henrique </a:t>
            </a:r>
            <a:r>
              <a:rPr lang="pt-BR" sz="1600" dirty="0" err="1" smtClean="0">
                <a:latin typeface="Arial" panose="020B0604020202020204" pitchFamily="34" charset="0"/>
                <a:cs typeface="Arial" panose="020B0604020202020204" pitchFamily="34" charset="0"/>
              </a:rPr>
              <a:t>Zander</a:t>
            </a:r>
            <a:r>
              <a:rPr lang="pt-BR" sz="1600" dirty="0" smtClean="0">
                <a:latin typeface="Arial" panose="020B0604020202020204" pitchFamily="34" charset="0"/>
                <a:cs typeface="Arial" panose="020B0604020202020204" pitchFamily="34" charset="0"/>
              </a:rPr>
              <a:t> </a:t>
            </a:r>
            <a:r>
              <a:rPr lang="pt-BR" sz="1600" dirty="0" err="1" smtClean="0">
                <a:latin typeface="Arial" panose="020B0604020202020204" pitchFamily="34" charset="0"/>
                <a:cs typeface="Arial" panose="020B0604020202020204" pitchFamily="34" charset="0"/>
              </a:rPr>
              <a:t>Neme</a:t>
            </a:r>
            <a:endParaRPr lang="pt-BR" sz="1600" dirty="0" smtClean="0">
              <a:latin typeface="Arial" panose="020B0604020202020204" pitchFamily="34" charset="0"/>
              <a:cs typeface="Arial" panose="020B0604020202020204" pitchFamily="34" charset="0"/>
            </a:endParaRPr>
          </a:p>
          <a:p>
            <a:r>
              <a:rPr lang="pt-BR" sz="1600" dirty="0" smtClean="0">
                <a:latin typeface="Arial" panose="020B0604020202020204" pitchFamily="34" charset="0"/>
                <a:cs typeface="Arial" panose="020B0604020202020204" pitchFamily="34" charset="0"/>
              </a:rPr>
              <a:t>neme@outlook.com</a:t>
            </a:r>
          </a:p>
          <a:p>
            <a:r>
              <a:rPr lang="pt-BR" sz="1600" dirty="0" smtClean="0">
                <a:latin typeface="Arial" panose="020B0604020202020204" pitchFamily="34" charset="0"/>
                <a:cs typeface="Arial" panose="020B0604020202020204" pitchFamily="34" charset="0"/>
              </a:rPr>
              <a:t>(42)8825-5059</a:t>
            </a:r>
          </a:p>
          <a:p>
            <a:endParaRPr lang="pt-BR" sz="1600" dirty="0">
              <a:latin typeface="Arial" panose="020B0604020202020204" pitchFamily="34" charset="0"/>
              <a:cs typeface="Arial" panose="020B0604020202020204" pitchFamily="34" charset="0"/>
            </a:endParaRPr>
          </a:p>
          <a:p>
            <a:r>
              <a:rPr lang="pt-BR" sz="1600" dirty="0" smtClean="0">
                <a:latin typeface="Arial" panose="020B0604020202020204" pitchFamily="34" charset="0"/>
                <a:cs typeface="Arial" panose="020B0604020202020204" pitchFamily="34" charset="0"/>
              </a:rPr>
              <a:t>Dr. Max Mauro Dias Santos</a:t>
            </a:r>
          </a:p>
          <a:p>
            <a:r>
              <a:rPr lang="pt-BR" sz="1600" dirty="0">
                <a:latin typeface="Arial" panose="020B0604020202020204" pitchFamily="34" charset="0"/>
                <a:cs typeface="Arial" panose="020B0604020202020204" pitchFamily="34" charset="0"/>
              </a:rPr>
              <a:t>maxmaurodias@hotmail.com</a:t>
            </a:r>
            <a:endParaRPr lang="pt-BR" sz="1600" dirty="0" smtClean="0">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88</a:t>
            </a:fld>
            <a:endParaRPr lang="pt-BR"/>
          </a:p>
        </p:txBody>
      </p:sp>
    </p:spTree>
    <p:extLst>
      <p:ext uri="{BB962C8B-B14F-4D97-AF65-F5344CB8AC3E}">
        <p14:creationId xmlns:p14="http://schemas.microsoft.com/office/powerpoint/2010/main" val="4027268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6586150"/>
            <a:ext cx="7849243" cy="201828"/>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0"/>
            <a:ext cx="9144000" cy="243016"/>
          </a:xfrm>
          <a:prstGeom prst="rect">
            <a:avLst/>
          </a:prstGeom>
          <a:solidFill>
            <a:srgbClr val="CF9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623" y="6212862"/>
            <a:ext cx="1097129" cy="575116"/>
          </a:xfrm>
          <a:prstGeom prst="rect">
            <a:avLst/>
          </a:prstGeom>
        </p:spPr>
      </p:pic>
      <p:sp>
        <p:nvSpPr>
          <p:cNvPr id="13" name="Retângulo 12"/>
          <p:cNvSpPr/>
          <p:nvPr/>
        </p:nvSpPr>
        <p:spPr>
          <a:xfrm>
            <a:off x="0" y="6424594"/>
            <a:ext cx="7849242" cy="1615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234778"/>
            <a:ext cx="9144000" cy="62245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atin typeface="Arial" panose="020B0604020202020204" pitchFamily="34" charset="0"/>
                <a:cs typeface="Arial" panose="020B0604020202020204" pitchFamily="34" charset="0"/>
              </a:rPr>
              <a:t>MINIATURIZAÇÃO DO HARDWARE</a:t>
            </a:r>
            <a:endParaRPr lang="pt-BR" dirty="0">
              <a:latin typeface="Arial" panose="020B0604020202020204" pitchFamily="34" charset="0"/>
              <a:cs typeface="Arial" panose="020B0604020202020204" pitchFamily="34" charset="0"/>
            </a:endParaRPr>
          </a:p>
        </p:txBody>
      </p:sp>
      <p:sp>
        <p:nvSpPr>
          <p:cNvPr id="3" name="Retângulo 2"/>
          <p:cNvSpPr/>
          <p:nvPr/>
        </p:nvSpPr>
        <p:spPr>
          <a:xfrm>
            <a:off x="309093" y="1279125"/>
            <a:ext cx="8525814" cy="4462760"/>
          </a:xfrm>
          <a:prstGeom prst="rect">
            <a:avLst/>
          </a:prstGeom>
        </p:spPr>
        <p:txBody>
          <a:bodyPr wrap="square">
            <a:spAutoFit/>
          </a:bodyPr>
          <a:lstStyle/>
          <a:p>
            <a:pPr marL="285750" indent="-285750">
              <a:buFont typeface="Courier New" panose="02070309020205020404" pitchFamily="49" charset="0"/>
              <a:buChar char="o"/>
            </a:pPr>
            <a:r>
              <a:rPr lang="pt-BR" sz="2000" dirty="0" smtClean="0"/>
              <a:t>Os </a:t>
            </a:r>
            <a:r>
              <a:rPr lang="pt-BR" sz="2000" dirty="0"/>
              <a:t>computadores tornaram-se tão pequenos que ficaram “invisíveis”. ¨ </a:t>
            </a:r>
            <a:endParaRPr lang="pt-BR" sz="2000" dirty="0" smtClean="0"/>
          </a:p>
          <a:p>
            <a:pPr marL="285750" indent="-285750">
              <a:buFont typeface="Courier New" panose="02070309020205020404" pitchFamily="49" charset="0"/>
              <a:buChar char="o"/>
            </a:pPr>
            <a:endParaRPr lang="pt-BR" sz="2000" dirty="0"/>
          </a:p>
          <a:p>
            <a:pPr marL="285750" indent="-285750">
              <a:buFont typeface="Courier New" panose="02070309020205020404" pitchFamily="49" charset="0"/>
              <a:buChar char="o"/>
            </a:pPr>
            <a:r>
              <a:rPr lang="pt-BR" sz="2000" dirty="0" smtClean="0"/>
              <a:t>Os </a:t>
            </a:r>
            <a:r>
              <a:rPr lang="pt-BR" sz="2000" dirty="0"/>
              <a:t>computadores embutidos não são percebidos pela população em geral. Quem compra um iPhone não sabe qual é o processador dele</a:t>
            </a:r>
            <a:r>
              <a:rPr lang="pt-BR" sz="2000" dirty="0" smtClean="0"/>
              <a:t>. </a:t>
            </a:r>
          </a:p>
          <a:p>
            <a:endParaRPr lang="pt-BR" sz="2000" dirty="0" smtClean="0"/>
          </a:p>
          <a:p>
            <a:endParaRPr lang="pt-BR" sz="2000" dirty="0"/>
          </a:p>
          <a:p>
            <a:pPr marL="285750" indent="-285750">
              <a:buFont typeface="Courier New" panose="02070309020205020404" pitchFamily="49" charset="0"/>
              <a:buChar char="o"/>
            </a:pPr>
            <a:r>
              <a:rPr lang="pt-BR" sz="2000" dirty="0" smtClean="0"/>
              <a:t>Revista </a:t>
            </a:r>
            <a:r>
              <a:rPr lang="pt-BR" sz="2000" dirty="0"/>
              <a:t>Info, edição 183. </a:t>
            </a:r>
            <a:endParaRPr lang="pt-BR" sz="2000" dirty="0" smtClean="0"/>
          </a:p>
          <a:p>
            <a:endParaRPr lang="pt-BR" dirty="0"/>
          </a:p>
          <a:p>
            <a:r>
              <a:rPr lang="pt-BR" dirty="0" smtClean="0"/>
              <a:t>“</a:t>
            </a:r>
            <a:r>
              <a:rPr lang="pt-BR" dirty="0"/>
              <a:t>Diga a palavra ‘computador’, e a maioria das pessoas pensará na máquina que está sobre sua mesa (...). Mas essa noção de computador está seguindo o mesmo caminho do </a:t>
            </a:r>
            <a:r>
              <a:rPr lang="pt-BR" dirty="0" err="1"/>
              <a:t>Univac</a:t>
            </a:r>
            <a:r>
              <a:rPr lang="pt-BR" dirty="0"/>
              <a:t>: de todos os dispositivos inteligentes atuais, menos de 1 décimo de 1% possui chip Intel ou executa o Windows. Os computadores com maior impacto sobre nossas vidas são os embutidos em milhares de peças de equipamentos que nos rodeiam. São os dispositivos que dizem aos freios do nosso carro quando eles devem funcionar, que gerenciam sistemas de automação de fábricas.”</a:t>
            </a:r>
          </a:p>
        </p:txBody>
      </p:sp>
      <p:sp>
        <p:nvSpPr>
          <p:cNvPr id="2" name="Espaço Reservado para Número de Slide 1"/>
          <p:cNvSpPr>
            <a:spLocks noGrp="1"/>
          </p:cNvSpPr>
          <p:nvPr>
            <p:ph type="sldNum" sz="quarter" idx="12"/>
          </p:nvPr>
        </p:nvSpPr>
        <p:spPr/>
        <p:txBody>
          <a:bodyPr/>
          <a:lstStyle/>
          <a:p>
            <a:fld id="{86EDDCF7-E661-4872-BD01-CA90F2EB4B91}" type="slidenum">
              <a:rPr lang="pt-BR" smtClean="0"/>
              <a:t>9</a:t>
            </a:fld>
            <a:endParaRPr lang="pt-BR"/>
          </a:p>
        </p:txBody>
      </p:sp>
    </p:spTree>
    <p:extLst>
      <p:ext uri="{BB962C8B-B14F-4D97-AF65-F5344CB8AC3E}">
        <p14:creationId xmlns:p14="http://schemas.microsoft.com/office/powerpoint/2010/main" val="2998264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3896</TotalTime>
  <Words>3813</Words>
  <Application>Microsoft Office PowerPoint</Application>
  <PresentationFormat>Apresentação na tela (4:3)</PresentationFormat>
  <Paragraphs>618</Paragraphs>
  <Slides>88</Slides>
  <Notes>4</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1</vt:i4>
      </vt:variant>
      <vt:variant>
        <vt:lpstr>Títulos de slides</vt:lpstr>
      </vt:variant>
      <vt:variant>
        <vt:i4>88</vt:i4>
      </vt:variant>
    </vt:vector>
  </HeadingPairs>
  <TitlesOfParts>
    <vt:vector size="98" baseType="lpstr">
      <vt:lpstr>Arial</vt:lpstr>
      <vt:lpstr>Calibri</vt:lpstr>
      <vt:lpstr>Calibri Light</vt:lpstr>
      <vt:lpstr>Courier New</vt:lpstr>
      <vt:lpstr>Helvetica</vt:lpstr>
      <vt:lpstr>inherit</vt:lpstr>
      <vt:lpstr>Times New Roman</vt:lpstr>
      <vt:lpstr>Wingdings</vt:lpstr>
      <vt:lpstr>Tema do Office</vt:lpstr>
      <vt:lpstr>Image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UofU Dept of Chemical Engineering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Henrique</dc:creator>
  <cp:lastModifiedBy>João Henrique Neme</cp:lastModifiedBy>
  <cp:revision>95</cp:revision>
  <dcterms:created xsi:type="dcterms:W3CDTF">2015-04-29T14:23:35Z</dcterms:created>
  <dcterms:modified xsi:type="dcterms:W3CDTF">2015-11-06T00:22:27Z</dcterms:modified>
</cp:coreProperties>
</file>